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9" r:id="rId3"/>
    <p:sldId id="310" r:id="rId5"/>
    <p:sldId id="311" r:id="rId6"/>
    <p:sldId id="350" r:id="rId7"/>
    <p:sldId id="312" r:id="rId8"/>
    <p:sldId id="351" r:id="rId9"/>
    <p:sldId id="352" r:id="rId10"/>
    <p:sldId id="313" r:id="rId11"/>
    <p:sldId id="316" r:id="rId12"/>
    <p:sldId id="317" r:id="rId13"/>
    <p:sldId id="332" r:id="rId14"/>
    <p:sldId id="354" r:id="rId15"/>
    <p:sldId id="360" r:id="rId16"/>
    <p:sldId id="361" r:id="rId17"/>
    <p:sldId id="362" r:id="rId18"/>
    <p:sldId id="33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0091F6"/>
    <a:srgbClr val="1C4885"/>
    <a:srgbClr val="E5E5E5"/>
    <a:srgbClr val="2259A2"/>
    <a:srgbClr val="0D223F"/>
    <a:srgbClr val="173D6F"/>
    <a:srgbClr val="223246"/>
    <a:srgbClr val="C9D6E5"/>
    <a:srgbClr val="91ABCB"/>
    <a:srgbClr val="334C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279" autoAdjust="0"/>
    <p:restoredTop sz="94660"/>
  </p:normalViewPr>
  <p:slideViewPr>
    <p:cSldViewPr snapToGrid="0">
      <p:cViewPr>
        <p:scale>
          <a:sx n="50" d="100"/>
          <a:sy n="50" d="100"/>
        </p:scale>
        <p:origin x="1200" y="564"/>
      </p:cViewPr>
      <p:guideLst>
        <p:guide orient="horz" pos="210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FFD15-652A-41DE-B34B-C515F80354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8B0552-F0DE-46C5-A0A2-348A9E9AA1E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84924-2CED-4705-9F50-B1A778DDCF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84924-2CED-4705-9F50-B1A778DDCF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84924-2CED-4705-9F50-B1A778DDCF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84924-2CED-4705-9F50-B1A778DDCF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84924-2CED-4705-9F50-B1A778DDCF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84924-2CED-4705-9F50-B1A778DDCF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84924-2CED-4705-9F50-B1A778DDCF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84924-2CED-4705-9F50-B1A778DDCF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河海大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/>
          <p:cNvSpPr/>
          <p:nvPr/>
        </p:nvSpPr>
        <p:spPr>
          <a:xfrm rot="5400000">
            <a:off x="975360" y="-97536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直角三角形 6"/>
          <p:cNvSpPr/>
          <p:nvPr/>
        </p:nvSpPr>
        <p:spPr>
          <a:xfrm rot="5400000" flipH="1" flipV="1">
            <a:off x="7787642" y="245364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391795" y="402183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84000" y="4234376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22120" y="2752051"/>
            <a:ext cx="874776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/>
              <a:t>2020.6.16</a:t>
            </a:r>
            <a:r>
              <a:rPr lang="zh-CN" altLang="en-US" sz="6600" dirty="0"/>
              <a:t>工作汇报</a:t>
            </a:r>
            <a:endParaRPr lang="en-US" altLang="zh-CN" sz="6600" dirty="0"/>
          </a:p>
          <a:p>
            <a:pPr algn="ctr"/>
            <a:endParaRPr lang="zh-CN" altLang="en-US" sz="1400" dirty="0"/>
          </a:p>
        </p:txBody>
      </p:sp>
      <p:cxnSp>
        <p:nvCxnSpPr>
          <p:cNvPr id="12" name="直接连接符 11"/>
          <p:cNvCxnSpPr/>
          <p:nvPr/>
        </p:nvCxnSpPr>
        <p:spPr>
          <a:xfrm>
            <a:off x="1884000" y="2623943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7295767" y="4549410"/>
            <a:ext cx="1453647" cy="348262"/>
            <a:chOff x="7295767" y="4671035"/>
            <a:chExt cx="1453647" cy="348262"/>
          </a:xfrm>
        </p:grpSpPr>
        <p:sp>
          <p:nvSpPr>
            <p:cNvPr id="15" name="矩形 14"/>
            <p:cNvSpPr/>
            <p:nvPr/>
          </p:nvSpPr>
          <p:spPr>
            <a:xfrm>
              <a:off x="7295767" y="4671035"/>
              <a:ext cx="1453647" cy="348262"/>
            </a:xfrm>
            <a:prstGeom prst="rect">
              <a:avLst/>
            </a:prstGeom>
            <a:noFill/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r"/>
              <a:r>
                <a:rPr lang="zh-CN" altLang="en-US" sz="1200" dirty="0"/>
                <a:t>汇报人：翟鹏</a:t>
              </a:r>
              <a:endParaRPr lang="en-US" altLang="zh-CN" sz="1200" dirty="0"/>
            </a:p>
          </p:txBody>
        </p:sp>
        <p:sp>
          <p:nvSpPr>
            <p:cNvPr id="16" name="Freeform 90"/>
            <p:cNvSpPr/>
            <p:nvPr/>
          </p:nvSpPr>
          <p:spPr>
            <a:xfrm>
              <a:off x="7295977" y="4713081"/>
              <a:ext cx="242225" cy="262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3" h="21600" extrusionOk="0">
                  <a:moveTo>
                    <a:pt x="10533" y="8436"/>
                  </a:moveTo>
                  <a:cubicBezTo>
                    <a:pt x="12978" y="8436"/>
                    <a:pt x="15016" y="6518"/>
                    <a:pt x="15016" y="4218"/>
                  </a:cubicBezTo>
                  <a:cubicBezTo>
                    <a:pt x="15016" y="1917"/>
                    <a:pt x="12978" y="0"/>
                    <a:pt x="10533" y="0"/>
                  </a:cubicBezTo>
                  <a:cubicBezTo>
                    <a:pt x="8088" y="0"/>
                    <a:pt x="6050" y="1917"/>
                    <a:pt x="6050" y="4218"/>
                  </a:cubicBezTo>
                  <a:cubicBezTo>
                    <a:pt x="6050" y="6518"/>
                    <a:pt x="8088" y="8436"/>
                    <a:pt x="10533" y="8436"/>
                  </a:cubicBezTo>
                  <a:close/>
                  <a:moveTo>
                    <a:pt x="20993" y="14954"/>
                  </a:moveTo>
                  <a:cubicBezTo>
                    <a:pt x="18005" y="10992"/>
                    <a:pt x="18005" y="10992"/>
                    <a:pt x="18005" y="10992"/>
                  </a:cubicBezTo>
                  <a:cubicBezTo>
                    <a:pt x="17733" y="12398"/>
                    <a:pt x="17326" y="13804"/>
                    <a:pt x="16782" y="15209"/>
                  </a:cubicBezTo>
                  <a:cubicBezTo>
                    <a:pt x="17190" y="15593"/>
                    <a:pt x="17190" y="15593"/>
                    <a:pt x="17190" y="15593"/>
                  </a:cubicBezTo>
                  <a:cubicBezTo>
                    <a:pt x="14880" y="16615"/>
                    <a:pt x="14880" y="16615"/>
                    <a:pt x="14880" y="16615"/>
                  </a:cubicBezTo>
                  <a:cubicBezTo>
                    <a:pt x="13929" y="16999"/>
                    <a:pt x="13658" y="18149"/>
                    <a:pt x="14201" y="18916"/>
                  </a:cubicBezTo>
                  <a:cubicBezTo>
                    <a:pt x="14609" y="19683"/>
                    <a:pt x="15831" y="19938"/>
                    <a:pt x="16646" y="19555"/>
                  </a:cubicBezTo>
                  <a:cubicBezTo>
                    <a:pt x="20178" y="18021"/>
                    <a:pt x="20178" y="18021"/>
                    <a:pt x="20178" y="18021"/>
                  </a:cubicBezTo>
                  <a:cubicBezTo>
                    <a:pt x="20858" y="17766"/>
                    <a:pt x="21401" y="15465"/>
                    <a:pt x="20993" y="14954"/>
                  </a:cubicBezTo>
                  <a:close/>
                  <a:moveTo>
                    <a:pt x="13250" y="19555"/>
                  </a:moveTo>
                  <a:cubicBezTo>
                    <a:pt x="12163" y="19811"/>
                    <a:pt x="11076" y="20194"/>
                    <a:pt x="10669" y="20705"/>
                  </a:cubicBezTo>
                  <a:cubicBezTo>
                    <a:pt x="10805" y="18277"/>
                    <a:pt x="11076" y="15721"/>
                    <a:pt x="11212" y="13164"/>
                  </a:cubicBezTo>
                  <a:cubicBezTo>
                    <a:pt x="11484" y="12909"/>
                    <a:pt x="12027" y="12781"/>
                    <a:pt x="12435" y="12525"/>
                  </a:cubicBezTo>
                  <a:cubicBezTo>
                    <a:pt x="12978" y="12398"/>
                    <a:pt x="13386" y="12270"/>
                    <a:pt x="13929" y="12142"/>
                  </a:cubicBezTo>
                  <a:cubicBezTo>
                    <a:pt x="14337" y="11886"/>
                    <a:pt x="14880" y="11759"/>
                    <a:pt x="15288" y="11631"/>
                  </a:cubicBezTo>
                  <a:cubicBezTo>
                    <a:pt x="16239" y="11247"/>
                    <a:pt x="17054" y="10736"/>
                    <a:pt x="17597" y="10353"/>
                  </a:cubicBezTo>
                  <a:cubicBezTo>
                    <a:pt x="17461" y="10097"/>
                    <a:pt x="17190" y="9841"/>
                    <a:pt x="16918" y="9586"/>
                  </a:cubicBezTo>
                  <a:cubicBezTo>
                    <a:pt x="16782" y="9458"/>
                    <a:pt x="16782" y="9458"/>
                    <a:pt x="16646" y="9458"/>
                  </a:cubicBezTo>
                  <a:cubicBezTo>
                    <a:pt x="16239" y="9075"/>
                    <a:pt x="15695" y="8947"/>
                    <a:pt x="15016" y="8947"/>
                  </a:cubicBezTo>
                  <a:cubicBezTo>
                    <a:pt x="13386" y="8947"/>
                    <a:pt x="13386" y="8947"/>
                    <a:pt x="13386" y="8947"/>
                  </a:cubicBezTo>
                  <a:cubicBezTo>
                    <a:pt x="10533" y="10992"/>
                    <a:pt x="10533" y="10992"/>
                    <a:pt x="10533" y="10992"/>
                  </a:cubicBezTo>
                  <a:cubicBezTo>
                    <a:pt x="7816" y="8947"/>
                    <a:pt x="7816" y="8947"/>
                    <a:pt x="7816" y="8947"/>
                  </a:cubicBezTo>
                  <a:cubicBezTo>
                    <a:pt x="6186" y="8947"/>
                    <a:pt x="6186" y="8947"/>
                    <a:pt x="6186" y="8947"/>
                  </a:cubicBezTo>
                  <a:cubicBezTo>
                    <a:pt x="5507" y="8947"/>
                    <a:pt x="4963" y="9075"/>
                    <a:pt x="4420" y="9458"/>
                  </a:cubicBezTo>
                  <a:cubicBezTo>
                    <a:pt x="4420" y="9458"/>
                    <a:pt x="4284" y="9458"/>
                    <a:pt x="4284" y="9586"/>
                  </a:cubicBezTo>
                  <a:cubicBezTo>
                    <a:pt x="4012" y="9841"/>
                    <a:pt x="3741" y="10097"/>
                    <a:pt x="3605" y="10353"/>
                  </a:cubicBezTo>
                  <a:cubicBezTo>
                    <a:pt x="4148" y="10736"/>
                    <a:pt x="4963" y="11247"/>
                    <a:pt x="5914" y="11631"/>
                  </a:cubicBezTo>
                  <a:cubicBezTo>
                    <a:pt x="6322" y="11759"/>
                    <a:pt x="6865" y="11886"/>
                    <a:pt x="7273" y="12142"/>
                  </a:cubicBezTo>
                  <a:cubicBezTo>
                    <a:pt x="7816" y="12270"/>
                    <a:pt x="8224" y="12398"/>
                    <a:pt x="8631" y="12525"/>
                  </a:cubicBezTo>
                  <a:cubicBezTo>
                    <a:pt x="9175" y="12781"/>
                    <a:pt x="9582" y="12909"/>
                    <a:pt x="9990" y="13164"/>
                  </a:cubicBezTo>
                  <a:cubicBezTo>
                    <a:pt x="10126" y="15721"/>
                    <a:pt x="10261" y="18277"/>
                    <a:pt x="10397" y="20705"/>
                  </a:cubicBezTo>
                  <a:cubicBezTo>
                    <a:pt x="9990" y="20194"/>
                    <a:pt x="8903" y="19811"/>
                    <a:pt x="7816" y="19427"/>
                  </a:cubicBezTo>
                  <a:cubicBezTo>
                    <a:pt x="7273" y="20194"/>
                    <a:pt x="6458" y="20578"/>
                    <a:pt x="5643" y="20705"/>
                  </a:cubicBezTo>
                  <a:cubicBezTo>
                    <a:pt x="6593" y="20961"/>
                    <a:pt x="8495" y="21472"/>
                    <a:pt x="10533" y="21600"/>
                  </a:cubicBezTo>
                  <a:cubicBezTo>
                    <a:pt x="10669" y="21600"/>
                    <a:pt x="10669" y="21600"/>
                    <a:pt x="10669" y="21600"/>
                  </a:cubicBezTo>
                  <a:cubicBezTo>
                    <a:pt x="10669" y="21600"/>
                    <a:pt x="10669" y="21600"/>
                    <a:pt x="10669" y="21600"/>
                  </a:cubicBezTo>
                  <a:cubicBezTo>
                    <a:pt x="12707" y="21600"/>
                    <a:pt x="14609" y="20961"/>
                    <a:pt x="15559" y="20705"/>
                  </a:cubicBezTo>
                  <a:cubicBezTo>
                    <a:pt x="14609" y="20705"/>
                    <a:pt x="13793" y="20194"/>
                    <a:pt x="13250" y="19555"/>
                  </a:cubicBezTo>
                  <a:close/>
                  <a:moveTo>
                    <a:pt x="7001" y="18916"/>
                  </a:moveTo>
                  <a:cubicBezTo>
                    <a:pt x="7409" y="18149"/>
                    <a:pt x="7137" y="16999"/>
                    <a:pt x="6322" y="16615"/>
                  </a:cubicBezTo>
                  <a:cubicBezTo>
                    <a:pt x="3876" y="15593"/>
                    <a:pt x="3876" y="15593"/>
                    <a:pt x="3876" y="15593"/>
                  </a:cubicBezTo>
                  <a:cubicBezTo>
                    <a:pt x="4284" y="15082"/>
                    <a:pt x="4284" y="15082"/>
                    <a:pt x="4284" y="15082"/>
                  </a:cubicBezTo>
                  <a:cubicBezTo>
                    <a:pt x="3876" y="13804"/>
                    <a:pt x="3469" y="12398"/>
                    <a:pt x="3061" y="10992"/>
                  </a:cubicBezTo>
                  <a:cubicBezTo>
                    <a:pt x="73" y="14954"/>
                    <a:pt x="73" y="14954"/>
                    <a:pt x="73" y="14954"/>
                  </a:cubicBezTo>
                  <a:cubicBezTo>
                    <a:pt x="-199" y="15465"/>
                    <a:pt x="344" y="17766"/>
                    <a:pt x="888" y="18021"/>
                  </a:cubicBezTo>
                  <a:cubicBezTo>
                    <a:pt x="4556" y="19555"/>
                    <a:pt x="4556" y="19555"/>
                    <a:pt x="4556" y="19555"/>
                  </a:cubicBezTo>
                  <a:cubicBezTo>
                    <a:pt x="5371" y="19938"/>
                    <a:pt x="6458" y="19683"/>
                    <a:pt x="7001" y="18916"/>
                  </a:cubicBezTo>
                  <a:close/>
                </a:path>
              </a:pathLst>
            </a:cu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 sz="1600"/>
            </a:p>
          </p:txBody>
        </p:sp>
      </p:grpSp>
      <p:sp>
        <p:nvSpPr>
          <p:cNvPr id="5" name="矩形 4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5c8519ded518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002032" y="1307678"/>
            <a:ext cx="609600" cy="609600"/>
          </a:xfrm>
          <a:prstGeom prst="rect">
            <a:avLst/>
          </a:prstGeom>
        </p:spPr>
      </p:pic>
      <p:pic>
        <p:nvPicPr>
          <p:cNvPr id="17" name="图片 16" descr="资源 4"/>
          <p:cNvPicPr>
            <a:picLocks noChangeAspect="1"/>
          </p:cNvPicPr>
          <p:nvPr/>
        </p:nvPicPr>
        <p:blipFill>
          <a:blip r:embed="rId4"/>
          <a:srcRect r="42406"/>
          <a:stretch>
            <a:fillRect/>
          </a:stretch>
        </p:blipFill>
        <p:spPr>
          <a:xfrm>
            <a:off x="4653280" y="1461770"/>
            <a:ext cx="2884805" cy="889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2" grpId="0"/>
      <p:bldP spid="5" grpId="0" bldLvl="0" animBg="1"/>
      <p:bldP spid="20" grpId="0" bldLvl="0" animBg="1"/>
      <p:bldP spid="21" grpId="0" bldLvl="0" animBg="1"/>
      <p:bldP spid="25" grpId="0" bldLvl="0" animBg="1"/>
      <p:bldP spid="26" grpId="0" bldLvl="0" animBg="1"/>
      <p:bldP spid="27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6487886" y="420914"/>
            <a:ext cx="5284224" cy="731160"/>
            <a:chOff x="6444343" y="420914"/>
            <a:chExt cx="5284224" cy="731160"/>
          </a:xfrm>
        </p:grpSpPr>
        <p:sp>
          <p:nvSpPr>
            <p:cNvPr id="5" name="文本框 4"/>
            <p:cNvSpPr txBox="1"/>
            <p:nvPr/>
          </p:nvSpPr>
          <p:spPr>
            <a:xfrm>
              <a:off x="8390282" y="420914"/>
              <a:ext cx="333828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具体步骤</a:t>
              </a:r>
              <a:endParaRPr lang="zh-CN" altLang="en-US" sz="24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444343" y="783774"/>
              <a:ext cx="528422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55955" y="1016635"/>
            <a:ext cx="10154920" cy="5305057"/>
            <a:chOff x="4982027" y="2744158"/>
            <a:chExt cx="4819197" cy="2162881"/>
          </a:xfrm>
        </p:grpSpPr>
        <p:sp>
          <p:nvSpPr>
            <p:cNvPr id="9" name="文本框 8"/>
            <p:cNvSpPr txBox="1"/>
            <p:nvPr/>
          </p:nvSpPr>
          <p:spPr>
            <a:xfrm>
              <a:off x="4982027" y="3156938"/>
              <a:ext cx="4819197" cy="1750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*创建模型      create_ocv_proj ('光', OCVHandle)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*训练模型      traind_ocv_proj (ImageReduced, OCVHandle, '光', 'single')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*读入图像      read_image (Image, 'C:/Users/pengzhai/Desktop/halcon/光学字符检测' + I)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*二值化阈值  binary_threshold (Image, Region, 'max_separability', 'dark', UsedThreshold)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*分割图像     connection (Region, ConnectedRegions)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*筛选区域     select_shape (ConnectedRegions, SelectedRegions, 'column', 'and', 0, 42.83)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*根据相关位置进行排序  sort_region (SelectedRegions, SortedRegions, 'character', 'true', 'row')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*最小关键矩形的变换     shape_trans (ObjectSelected, RegionTrans, 'rectangle1')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*膨胀           dilation_rectangle1 (RegionTrans, RegionDilation, 15, 15)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*抠图            reduce_domain (Image, RegionTrans, ImageReduced)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*检测-看quality的值，越接近1越好，倒数第二个值越小对质量要求越高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do_ocv_simple (ImageReduced, OCVHandle, '光', 'true', 'true', 'true', 'true', 5, Quality)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disp_message (WindowHandle, 'Quality = ' + Quality, 'window', 0, 0, 'black', 'true')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982027" y="2744158"/>
              <a:ext cx="3947160" cy="263033"/>
            </a:xfrm>
            <a:prstGeom prst="rect">
              <a:avLst/>
            </a:prstGeom>
            <a:solidFill>
              <a:srgbClr val="2259A2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印刷品训练学习详细步骤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 descr="G:\desktop\河海答辩模板\素材\资源 2.png资源 2"/>
          <p:cNvPicPr>
            <a:picLocks noChangeAspect="1"/>
          </p:cNvPicPr>
          <p:nvPr/>
        </p:nvPicPr>
        <p:blipFill>
          <a:blip r:embed="rId1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/>
        </p:nvSpPr>
        <p:spPr>
          <a:xfrm rot="5400000">
            <a:off x="975360" y="-97536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直角三角形 8"/>
          <p:cNvSpPr/>
          <p:nvPr/>
        </p:nvSpPr>
        <p:spPr>
          <a:xfrm rot="5400000" flipH="1" flipV="1">
            <a:off x="7787642" y="245364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392430" y="40154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84000" y="4234376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84000" y="2623943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2045335" y="2454275"/>
            <a:ext cx="8825865" cy="1783715"/>
            <a:chOff x="2508242" y="2488758"/>
            <a:chExt cx="8466714" cy="1783715"/>
          </a:xfrm>
        </p:grpSpPr>
        <p:sp>
          <p:nvSpPr>
            <p:cNvPr id="12" name="文本框 11"/>
            <p:cNvSpPr txBox="1"/>
            <p:nvPr/>
          </p:nvSpPr>
          <p:spPr>
            <a:xfrm>
              <a:off x="4223636" y="2909763"/>
              <a:ext cx="6751320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600" dirty="0"/>
                <a:t>频域</a:t>
              </a:r>
              <a:r>
                <a:rPr lang="en-US" altLang="zh-CN" sz="6600" dirty="0"/>
                <a:t>+</a:t>
              </a:r>
              <a:r>
                <a:rPr lang="zh-CN" altLang="zh-CN" sz="6600" dirty="0"/>
                <a:t>空间域检测</a:t>
              </a:r>
              <a:endParaRPr lang="zh-CN" altLang="zh-CN" sz="66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508242" y="2488758"/>
              <a:ext cx="2011840" cy="1783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0" dirty="0"/>
                <a:t>04.</a:t>
              </a:r>
              <a:endParaRPr lang="zh-CN" altLang="en-US" sz="11000" dirty="0"/>
            </a:p>
          </p:txBody>
        </p:sp>
      </p:grpSp>
      <p:sp>
        <p:nvSpPr>
          <p:cNvPr id="18" name="矩形 17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77"/>
          <p:cNvSpPr/>
          <p:nvPr/>
        </p:nvSpPr>
        <p:spPr>
          <a:xfrm>
            <a:off x="5561661" y="1380117"/>
            <a:ext cx="1068678" cy="1074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216" y="10362"/>
                </a:moveTo>
                <a:cubicBezTo>
                  <a:pt x="9924" y="10508"/>
                  <a:pt x="9924" y="11092"/>
                  <a:pt x="10216" y="11384"/>
                </a:cubicBezTo>
                <a:cubicBezTo>
                  <a:pt x="10508" y="11530"/>
                  <a:pt x="10946" y="11530"/>
                  <a:pt x="11238" y="11384"/>
                </a:cubicBezTo>
                <a:cubicBezTo>
                  <a:pt x="11530" y="11092"/>
                  <a:pt x="11530" y="10508"/>
                  <a:pt x="11238" y="10362"/>
                </a:cubicBezTo>
                <a:cubicBezTo>
                  <a:pt x="10946" y="10070"/>
                  <a:pt x="10508" y="10070"/>
                  <a:pt x="10216" y="10362"/>
                </a:cubicBezTo>
                <a:close/>
                <a:moveTo>
                  <a:pt x="10800" y="3649"/>
                </a:moveTo>
                <a:cubicBezTo>
                  <a:pt x="11092" y="3649"/>
                  <a:pt x="11384" y="3357"/>
                  <a:pt x="11384" y="3065"/>
                </a:cubicBezTo>
                <a:cubicBezTo>
                  <a:pt x="11384" y="2335"/>
                  <a:pt x="11384" y="2335"/>
                  <a:pt x="11384" y="2335"/>
                </a:cubicBezTo>
                <a:cubicBezTo>
                  <a:pt x="11384" y="2043"/>
                  <a:pt x="11092" y="1751"/>
                  <a:pt x="10800" y="1751"/>
                </a:cubicBezTo>
                <a:cubicBezTo>
                  <a:pt x="10508" y="1751"/>
                  <a:pt x="10216" y="2043"/>
                  <a:pt x="10216" y="2335"/>
                </a:cubicBezTo>
                <a:cubicBezTo>
                  <a:pt x="10216" y="3065"/>
                  <a:pt x="10216" y="3065"/>
                  <a:pt x="10216" y="3065"/>
                </a:cubicBezTo>
                <a:cubicBezTo>
                  <a:pt x="10216" y="3357"/>
                  <a:pt x="10508" y="3649"/>
                  <a:pt x="10800" y="3649"/>
                </a:cubicBezTo>
                <a:close/>
                <a:moveTo>
                  <a:pt x="10800" y="17951"/>
                </a:moveTo>
                <a:cubicBezTo>
                  <a:pt x="10508" y="17951"/>
                  <a:pt x="10216" y="18243"/>
                  <a:pt x="10216" y="18681"/>
                </a:cubicBezTo>
                <a:cubicBezTo>
                  <a:pt x="10216" y="19265"/>
                  <a:pt x="10216" y="19265"/>
                  <a:pt x="10216" y="19265"/>
                </a:cubicBezTo>
                <a:cubicBezTo>
                  <a:pt x="10216" y="19557"/>
                  <a:pt x="10508" y="19849"/>
                  <a:pt x="10800" y="19849"/>
                </a:cubicBezTo>
                <a:cubicBezTo>
                  <a:pt x="11092" y="19849"/>
                  <a:pt x="11384" y="19557"/>
                  <a:pt x="11384" y="19265"/>
                </a:cubicBezTo>
                <a:cubicBezTo>
                  <a:pt x="11384" y="18681"/>
                  <a:pt x="11384" y="18681"/>
                  <a:pt x="11384" y="18681"/>
                </a:cubicBezTo>
                <a:cubicBezTo>
                  <a:pt x="11384" y="18243"/>
                  <a:pt x="11092" y="17951"/>
                  <a:pt x="10800" y="17951"/>
                </a:cubicBezTo>
                <a:close/>
                <a:moveTo>
                  <a:pt x="4524" y="4378"/>
                </a:moveTo>
                <a:cubicBezTo>
                  <a:pt x="4378" y="4524"/>
                  <a:pt x="4378" y="4524"/>
                  <a:pt x="4378" y="4524"/>
                </a:cubicBezTo>
                <a:cubicBezTo>
                  <a:pt x="9049" y="12551"/>
                  <a:pt x="9049" y="12551"/>
                  <a:pt x="9049" y="12551"/>
                </a:cubicBezTo>
                <a:cubicBezTo>
                  <a:pt x="17076" y="17222"/>
                  <a:pt x="17076" y="17222"/>
                  <a:pt x="17076" y="17222"/>
                </a:cubicBezTo>
                <a:cubicBezTo>
                  <a:pt x="17222" y="17076"/>
                  <a:pt x="17222" y="17076"/>
                  <a:pt x="17222" y="17076"/>
                </a:cubicBezTo>
                <a:cubicBezTo>
                  <a:pt x="12405" y="9049"/>
                  <a:pt x="12405" y="9049"/>
                  <a:pt x="12405" y="9049"/>
                </a:cubicBezTo>
                <a:lnTo>
                  <a:pt x="4524" y="4378"/>
                </a:lnTo>
                <a:close/>
                <a:moveTo>
                  <a:pt x="14449" y="14595"/>
                </a:moveTo>
                <a:cubicBezTo>
                  <a:pt x="9778" y="11822"/>
                  <a:pt x="9778" y="11822"/>
                  <a:pt x="9778" y="11822"/>
                </a:cubicBezTo>
                <a:cubicBezTo>
                  <a:pt x="9778" y="11822"/>
                  <a:pt x="9778" y="11822"/>
                  <a:pt x="9778" y="11822"/>
                </a:cubicBezTo>
                <a:cubicBezTo>
                  <a:pt x="9341" y="11238"/>
                  <a:pt x="9341" y="10362"/>
                  <a:pt x="9778" y="9778"/>
                </a:cubicBezTo>
                <a:cubicBezTo>
                  <a:pt x="10362" y="9341"/>
                  <a:pt x="11238" y="9341"/>
                  <a:pt x="11676" y="9778"/>
                </a:cubicBezTo>
                <a:cubicBezTo>
                  <a:pt x="11822" y="9778"/>
                  <a:pt x="11822" y="9778"/>
                  <a:pt x="11822" y="9778"/>
                </a:cubicBezTo>
                <a:cubicBezTo>
                  <a:pt x="14595" y="14595"/>
                  <a:pt x="14595" y="14595"/>
                  <a:pt x="14595" y="14595"/>
                </a:cubicBezTo>
                <a:lnTo>
                  <a:pt x="14449" y="14595"/>
                </a:lnTo>
                <a:close/>
                <a:moveTo>
                  <a:pt x="2919" y="10216"/>
                </a:moveTo>
                <a:cubicBezTo>
                  <a:pt x="2335" y="10216"/>
                  <a:pt x="2335" y="10216"/>
                  <a:pt x="2335" y="10216"/>
                </a:cubicBezTo>
                <a:cubicBezTo>
                  <a:pt x="2043" y="10216"/>
                  <a:pt x="1751" y="10508"/>
                  <a:pt x="1751" y="10800"/>
                </a:cubicBezTo>
                <a:cubicBezTo>
                  <a:pt x="1751" y="11092"/>
                  <a:pt x="2043" y="11384"/>
                  <a:pt x="2335" y="11384"/>
                </a:cubicBezTo>
                <a:cubicBezTo>
                  <a:pt x="2919" y="11384"/>
                  <a:pt x="2919" y="11384"/>
                  <a:pt x="2919" y="11384"/>
                </a:cubicBezTo>
                <a:cubicBezTo>
                  <a:pt x="3357" y="11384"/>
                  <a:pt x="3503" y="11092"/>
                  <a:pt x="3503" y="10800"/>
                </a:cubicBezTo>
                <a:cubicBezTo>
                  <a:pt x="3503" y="10508"/>
                  <a:pt x="3357" y="10216"/>
                  <a:pt x="2919" y="10216"/>
                </a:cubicBezTo>
                <a:close/>
                <a:moveTo>
                  <a:pt x="19119" y="10216"/>
                </a:moveTo>
                <a:cubicBezTo>
                  <a:pt x="18535" y="10216"/>
                  <a:pt x="18535" y="10216"/>
                  <a:pt x="18535" y="10216"/>
                </a:cubicBezTo>
                <a:cubicBezTo>
                  <a:pt x="18243" y="10216"/>
                  <a:pt x="17951" y="10508"/>
                  <a:pt x="17951" y="10800"/>
                </a:cubicBezTo>
                <a:cubicBezTo>
                  <a:pt x="17951" y="11092"/>
                  <a:pt x="18243" y="11384"/>
                  <a:pt x="18535" y="11384"/>
                </a:cubicBezTo>
                <a:cubicBezTo>
                  <a:pt x="19119" y="11384"/>
                  <a:pt x="19119" y="11384"/>
                  <a:pt x="19119" y="11384"/>
                </a:cubicBezTo>
                <a:cubicBezTo>
                  <a:pt x="19557" y="11384"/>
                  <a:pt x="19849" y="11092"/>
                  <a:pt x="19849" y="10800"/>
                </a:cubicBezTo>
                <a:cubicBezTo>
                  <a:pt x="19849" y="10508"/>
                  <a:pt x="19557" y="10216"/>
                  <a:pt x="19119" y="10216"/>
                </a:cubicBezTo>
                <a:close/>
                <a:moveTo>
                  <a:pt x="10800" y="0"/>
                </a:moveTo>
                <a:cubicBezTo>
                  <a:pt x="4816" y="0"/>
                  <a:pt x="0" y="4816"/>
                  <a:pt x="0" y="10800"/>
                </a:cubicBezTo>
                <a:cubicBezTo>
                  <a:pt x="0" y="16784"/>
                  <a:pt x="4816" y="21600"/>
                  <a:pt x="10800" y="21600"/>
                </a:cubicBezTo>
                <a:cubicBezTo>
                  <a:pt x="16784" y="21600"/>
                  <a:pt x="21600" y="16784"/>
                  <a:pt x="21600" y="10800"/>
                </a:cubicBezTo>
                <a:cubicBezTo>
                  <a:pt x="21600" y="4816"/>
                  <a:pt x="16784" y="0"/>
                  <a:pt x="10800" y="0"/>
                </a:cubicBezTo>
                <a:close/>
                <a:moveTo>
                  <a:pt x="10800" y="20432"/>
                </a:moveTo>
                <a:cubicBezTo>
                  <a:pt x="5400" y="20432"/>
                  <a:pt x="1168" y="16054"/>
                  <a:pt x="1168" y="10800"/>
                </a:cubicBezTo>
                <a:cubicBezTo>
                  <a:pt x="1168" y="5546"/>
                  <a:pt x="5400" y="1168"/>
                  <a:pt x="10800" y="1168"/>
                </a:cubicBezTo>
                <a:cubicBezTo>
                  <a:pt x="16054" y="1168"/>
                  <a:pt x="20432" y="5546"/>
                  <a:pt x="20432" y="10800"/>
                </a:cubicBezTo>
                <a:cubicBezTo>
                  <a:pt x="20432" y="16054"/>
                  <a:pt x="16054" y="20432"/>
                  <a:pt x="10800" y="20432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pic>
        <p:nvPicPr>
          <p:cNvPr id="6" name="图片 5" descr="资源 4"/>
          <p:cNvPicPr>
            <a:picLocks noChangeAspect="1"/>
          </p:cNvPicPr>
          <p:nvPr/>
        </p:nvPicPr>
        <p:blipFill>
          <a:blip r:embed="rId1"/>
          <a:srcRect r="42829"/>
          <a:stretch>
            <a:fillRect/>
          </a:stretch>
        </p:blipFill>
        <p:spPr>
          <a:xfrm>
            <a:off x="835660" y="720090"/>
            <a:ext cx="2037715" cy="633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17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6487795" y="1016635"/>
            <a:ext cx="5592445" cy="3305830"/>
            <a:chOff x="4982027" y="2712408"/>
            <a:chExt cx="4819197" cy="3305905"/>
          </a:xfrm>
        </p:grpSpPr>
        <p:sp>
          <p:nvSpPr>
            <p:cNvPr id="9" name="文本框 8"/>
            <p:cNvSpPr txBox="1"/>
            <p:nvPr/>
          </p:nvSpPr>
          <p:spPr>
            <a:xfrm>
              <a:off x="4982027" y="3156938"/>
              <a:ext cx="4819197" cy="2861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1.采集图像</a:t>
              </a:r>
              <a:endParaRPr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2.变换到频域</a:t>
              </a:r>
              <a:endPara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3.滤波器-亮的地方通过，暗的地方挡住</a:t>
              </a:r>
              <a:endPara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4.频域转换为空间域</a:t>
              </a:r>
              <a:endParaRPr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5.</a:t>
              </a:r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显示缺陷</a:t>
              </a:r>
              <a:endPara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982027" y="2712408"/>
              <a:ext cx="4387215" cy="645175"/>
            </a:xfrm>
            <a:prstGeom prst="rect">
              <a:avLst/>
            </a:prstGeom>
            <a:solidFill>
              <a:srgbClr val="2259A2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步骤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 descr="G:\desktop\河海答辩模板\素材\资源 2.png资源 2"/>
          <p:cNvPicPr>
            <a:picLocks noChangeAspect="1"/>
          </p:cNvPicPr>
          <p:nvPr/>
        </p:nvPicPr>
        <p:blipFill>
          <a:blip r:embed="rId1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080" y="1111250"/>
            <a:ext cx="2839720" cy="24276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080" y="3852545"/>
            <a:ext cx="3127375" cy="2888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6487886" y="420914"/>
            <a:ext cx="5284224" cy="731160"/>
            <a:chOff x="6444343" y="420914"/>
            <a:chExt cx="5284224" cy="731160"/>
          </a:xfrm>
        </p:grpSpPr>
        <p:sp>
          <p:nvSpPr>
            <p:cNvPr id="5" name="文本框 4"/>
            <p:cNvSpPr txBox="1"/>
            <p:nvPr/>
          </p:nvSpPr>
          <p:spPr>
            <a:xfrm>
              <a:off x="8390282" y="420914"/>
              <a:ext cx="333828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具体步骤</a:t>
              </a:r>
              <a:endParaRPr lang="zh-CN" altLang="en-US" sz="24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444343" y="783774"/>
              <a:ext cx="528422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55955" y="1016635"/>
            <a:ext cx="10154920" cy="5628271"/>
            <a:chOff x="4982027" y="2744158"/>
            <a:chExt cx="4819197" cy="2294656"/>
          </a:xfrm>
        </p:grpSpPr>
        <p:sp>
          <p:nvSpPr>
            <p:cNvPr id="9" name="文本框 8"/>
            <p:cNvSpPr txBox="1"/>
            <p:nvPr/>
          </p:nvSpPr>
          <p:spPr>
            <a:xfrm>
              <a:off x="4982027" y="3156938"/>
              <a:ext cx="4819197" cy="18818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1.采集图像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read_image (Image, 'C:/Users/pengzhai/Desktop/新建文件夹/0001')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2.变换到频域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fft_generic (Image, ImageFFT, 'to_freq', -1, 'none', 'dc_center', 'complex')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*rft_generic (Image, ImageFFT, 'to_freq', 'none', 'complex', Width)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3.滤波器-亮的地方通过，暗的地方挡住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convol_fft (ImageFFT, Filter, ImageConvol)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4.频域转换为空间域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fft_generic (ImageConvol,  ImageFiltered, 'from_freq', -1, 'n', 'dc_center', 'real')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*突出亮暗特征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gray_range_rect (ImageFiltered, ImageResult, 10, 10)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threshold (ImageResult, Regions, 5.218, 8.254)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connection (Regions, ConnectedRegions)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select_shape (ConnectedRegions, SelectedRegions, 'area', 'and', 186.32, 220.8)</a:t>
              </a:r>
              <a:endPara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982027" y="2744158"/>
              <a:ext cx="3947160" cy="263033"/>
            </a:xfrm>
            <a:prstGeom prst="rect">
              <a:avLst/>
            </a:prstGeom>
            <a:solidFill>
              <a:srgbClr val="2259A2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黑点检测详细步骤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 descr="G:\desktop\河海答辩模板\素材\资源 2.png资源 2"/>
          <p:cNvPicPr>
            <a:picLocks noChangeAspect="1"/>
          </p:cNvPicPr>
          <p:nvPr/>
        </p:nvPicPr>
        <p:blipFill>
          <a:blip r:embed="rId1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431540" y="2133600"/>
            <a:ext cx="2667000" cy="30384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575" y="2124075"/>
            <a:ext cx="2667000" cy="304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585" y="2171700"/>
            <a:ext cx="2705100" cy="30003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9177020" y="2060575"/>
            <a:ext cx="2940685" cy="304736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62585" y="446405"/>
            <a:ext cx="8317380" cy="645160"/>
          </a:xfrm>
          <a:prstGeom prst="rect">
            <a:avLst/>
          </a:prstGeom>
          <a:solidFill>
            <a:srgbClr val="2259A2"/>
          </a:solidFill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处理过程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 rot="5400000">
            <a:off x="4381500" y="-4381500"/>
            <a:ext cx="3429000" cy="121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392430" y="40154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489325" y="1135380"/>
            <a:ext cx="470979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/>
              <a:t>下周计划</a:t>
            </a:r>
            <a:endParaRPr lang="en-US" altLang="zh-CN" sz="6600" dirty="0"/>
          </a:p>
          <a:p>
            <a:pPr algn="ctr"/>
            <a:endParaRPr lang="zh-CN" altLang="en-US" sz="1400" dirty="0"/>
          </a:p>
        </p:txBody>
      </p:sp>
      <p:grpSp>
        <p:nvGrpSpPr>
          <p:cNvPr id="22" name="组合 21"/>
          <p:cNvGrpSpPr/>
          <p:nvPr/>
        </p:nvGrpSpPr>
        <p:grpSpPr>
          <a:xfrm>
            <a:off x="1873153" y="2803324"/>
            <a:ext cx="4035600" cy="798830"/>
            <a:chOff x="1404398" y="2802054"/>
            <a:chExt cx="4035600" cy="798830"/>
          </a:xfrm>
        </p:grpSpPr>
        <p:sp>
          <p:nvSpPr>
            <p:cNvPr id="11" name="文本框 10"/>
            <p:cNvSpPr txBox="1"/>
            <p:nvPr/>
          </p:nvSpPr>
          <p:spPr>
            <a:xfrm>
              <a:off x="2255804" y="2967615"/>
              <a:ext cx="318419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ym typeface="+mn-ea"/>
                </a:rPr>
                <a:t>继续缺陷检测</a:t>
              </a:r>
              <a:endParaRPr lang="zh-CN" altLang="en-US" sz="24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404398" y="2802054"/>
              <a:ext cx="851406" cy="798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600" dirty="0"/>
                <a:t>1.</a:t>
              </a:r>
              <a:endParaRPr lang="zh-CN" altLang="en-US" sz="4600" dirty="0"/>
            </a:p>
          </p:txBody>
        </p:sp>
      </p:grpSp>
      <p:pic>
        <p:nvPicPr>
          <p:cNvPr id="17" name="图片 16" descr="资源 4"/>
          <p:cNvPicPr>
            <a:picLocks noChangeAspect="1"/>
          </p:cNvPicPr>
          <p:nvPr/>
        </p:nvPicPr>
        <p:blipFill>
          <a:blip r:embed="rId1"/>
          <a:srcRect r="42829"/>
          <a:stretch>
            <a:fillRect/>
          </a:stretch>
        </p:blipFill>
        <p:spPr>
          <a:xfrm>
            <a:off x="687070" y="638810"/>
            <a:ext cx="2037715" cy="633095"/>
          </a:xfrm>
          <a:prstGeom prst="rect">
            <a:avLst/>
          </a:prstGeom>
        </p:spPr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500"/>
                            </p:stCondLst>
                            <p:childTnLst>
                              <p:par>
                                <p:cTn id="2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2" grpId="0" bldLvl="0" animBg="1"/>
      <p:bldP spid="3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8" grpId="0" bldLvl="0" animBg="1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/>
          <p:cNvSpPr/>
          <p:nvPr/>
        </p:nvSpPr>
        <p:spPr>
          <a:xfrm rot="5400000">
            <a:off x="975360" y="-97536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直角三角形 6"/>
          <p:cNvSpPr/>
          <p:nvPr/>
        </p:nvSpPr>
        <p:spPr>
          <a:xfrm rot="5400000" flipH="1" flipV="1">
            <a:off x="7787642" y="245364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392430" y="38630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84000" y="4234376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22120" y="2752051"/>
            <a:ext cx="87477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/>
              <a:t>敬请批评指正</a:t>
            </a:r>
            <a:endParaRPr lang="en-US" altLang="zh-CN" sz="6600" dirty="0"/>
          </a:p>
          <a:p>
            <a:pPr algn="ctr"/>
            <a:r>
              <a:rPr lang="en-US" altLang="zh-CN" sz="1400" dirty="0"/>
              <a:t>Look forward to criticize the corrections</a:t>
            </a:r>
            <a:endParaRPr lang="en-US" altLang="zh-CN" sz="1400" dirty="0"/>
          </a:p>
        </p:txBody>
      </p:sp>
      <p:cxnSp>
        <p:nvCxnSpPr>
          <p:cNvPr id="12" name="直接连接符 11"/>
          <p:cNvCxnSpPr/>
          <p:nvPr/>
        </p:nvCxnSpPr>
        <p:spPr>
          <a:xfrm>
            <a:off x="1884000" y="2623943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/>
          <p:nvPr/>
        </p:nvSpPr>
        <p:spPr>
          <a:xfrm>
            <a:off x="5162867" y="1374638"/>
            <a:ext cx="1866266" cy="1085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grpSp>
        <p:nvGrpSpPr>
          <p:cNvPr id="3" name="组合 2"/>
          <p:cNvGrpSpPr/>
          <p:nvPr/>
        </p:nvGrpSpPr>
        <p:grpSpPr>
          <a:xfrm>
            <a:off x="4477637" y="4402090"/>
            <a:ext cx="1453647" cy="348262"/>
            <a:chOff x="4477637" y="4523715"/>
            <a:chExt cx="1453647" cy="348262"/>
          </a:xfrm>
        </p:grpSpPr>
        <p:sp>
          <p:nvSpPr>
            <p:cNvPr id="15" name="矩形 14"/>
            <p:cNvSpPr/>
            <p:nvPr/>
          </p:nvSpPr>
          <p:spPr>
            <a:xfrm>
              <a:off x="4477637" y="4523715"/>
              <a:ext cx="1453647" cy="348262"/>
            </a:xfrm>
            <a:prstGeom prst="rect">
              <a:avLst/>
            </a:prstGeom>
            <a:noFill/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r"/>
              <a:r>
                <a:rPr lang="zh-CN" altLang="en-US" sz="1200" dirty="0"/>
                <a:t>汇报人：翟鹏</a:t>
              </a:r>
              <a:endParaRPr lang="en-US" altLang="zh-CN" sz="1200" dirty="0"/>
            </a:p>
          </p:txBody>
        </p:sp>
        <p:sp>
          <p:nvSpPr>
            <p:cNvPr id="16" name="Freeform 90"/>
            <p:cNvSpPr/>
            <p:nvPr/>
          </p:nvSpPr>
          <p:spPr>
            <a:xfrm>
              <a:off x="4578177" y="4566396"/>
              <a:ext cx="242225" cy="262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3" h="21600" extrusionOk="0">
                  <a:moveTo>
                    <a:pt x="10533" y="8436"/>
                  </a:moveTo>
                  <a:cubicBezTo>
                    <a:pt x="12978" y="8436"/>
                    <a:pt x="15016" y="6518"/>
                    <a:pt x="15016" y="4218"/>
                  </a:cubicBezTo>
                  <a:cubicBezTo>
                    <a:pt x="15016" y="1917"/>
                    <a:pt x="12978" y="0"/>
                    <a:pt x="10533" y="0"/>
                  </a:cubicBezTo>
                  <a:cubicBezTo>
                    <a:pt x="8088" y="0"/>
                    <a:pt x="6050" y="1917"/>
                    <a:pt x="6050" y="4218"/>
                  </a:cubicBezTo>
                  <a:cubicBezTo>
                    <a:pt x="6050" y="6518"/>
                    <a:pt x="8088" y="8436"/>
                    <a:pt x="10533" y="8436"/>
                  </a:cubicBezTo>
                  <a:close/>
                  <a:moveTo>
                    <a:pt x="20993" y="14954"/>
                  </a:moveTo>
                  <a:cubicBezTo>
                    <a:pt x="18005" y="10992"/>
                    <a:pt x="18005" y="10992"/>
                    <a:pt x="18005" y="10992"/>
                  </a:cubicBezTo>
                  <a:cubicBezTo>
                    <a:pt x="17733" y="12398"/>
                    <a:pt x="17326" y="13804"/>
                    <a:pt x="16782" y="15209"/>
                  </a:cubicBezTo>
                  <a:cubicBezTo>
                    <a:pt x="17190" y="15593"/>
                    <a:pt x="17190" y="15593"/>
                    <a:pt x="17190" y="15593"/>
                  </a:cubicBezTo>
                  <a:cubicBezTo>
                    <a:pt x="14880" y="16615"/>
                    <a:pt x="14880" y="16615"/>
                    <a:pt x="14880" y="16615"/>
                  </a:cubicBezTo>
                  <a:cubicBezTo>
                    <a:pt x="13929" y="16999"/>
                    <a:pt x="13658" y="18149"/>
                    <a:pt x="14201" y="18916"/>
                  </a:cubicBezTo>
                  <a:cubicBezTo>
                    <a:pt x="14609" y="19683"/>
                    <a:pt x="15831" y="19938"/>
                    <a:pt x="16646" y="19555"/>
                  </a:cubicBezTo>
                  <a:cubicBezTo>
                    <a:pt x="20178" y="18021"/>
                    <a:pt x="20178" y="18021"/>
                    <a:pt x="20178" y="18021"/>
                  </a:cubicBezTo>
                  <a:cubicBezTo>
                    <a:pt x="20858" y="17766"/>
                    <a:pt x="21401" y="15465"/>
                    <a:pt x="20993" y="14954"/>
                  </a:cubicBezTo>
                  <a:close/>
                  <a:moveTo>
                    <a:pt x="13250" y="19555"/>
                  </a:moveTo>
                  <a:cubicBezTo>
                    <a:pt x="12163" y="19811"/>
                    <a:pt x="11076" y="20194"/>
                    <a:pt x="10669" y="20705"/>
                  </a:cubicBezTo>
                  <a:cubicBezTo>
                    <a:pt x="10805" y="18277"/>
                    <a:pt x="11076" y="15721"/>
                    <a:pt x="11212" y="13164"/>
                  </a:cubicBezTo>
                  <a:cubicBezTo>
                    <a:pt x="11484" y="12909"/>
                    <a:pt x="12027" y="12781"/>
                    <a:pt x="12435" y="12525"/>
                  </a:cubicBezTo>
                  <a:cubicBezTo>
                    <a:pt x="12978" y="12398"/>
                    <a:pt x="13386" y="12270"/>
                    <a:pt x="13929" y="12142"/>
                  </a:cubicBezTo>
                  <a:cubicBezTo>
                    <a:pt x="14337" y="11886"/>
                    <a:pt x="14880" y="11759"/>
                    <a:pt x="15288" y="11631"/>
                  </a:cubicBezTo>
                  <a:cubicBezTo>
                    <a:pt x="16239" y="11247"/>
                    <a:pt x="17054" y="10736"/>
                    <a:pt x="17597" y="10353"/>
                  </a:cubicBezTo>
                  <a:cubicBezTo>
                    <a:pt x="17461" y="10097"/>
                    <a:pt x="17190" y="9841"/>
                    <a:pt x="16918" y="9586"/>
                  </a:cubicBezTo>
                  <a:cubicBezTo>
                    <a:pt x="16782" y="9458"/>
                    <a:pt x="16782" y="9458"/>
                    <a:pt x="16646" y="9458"/>
                  </a:cubicBezTo>
                  <a:cubicBezTo>
                    <a:pt x="16239" y="9075"/>
                    <a:pt x="15695" y="8947"/>
                    <a:pt x="15016" y="8947"/>
                  </a:cubicBezTo>
                  <a:cubicBezTo>
                    <a:pt x="13386" y="8947"/>
                    <a:pt x="13386" y="8947"/>
                    <a:pt x="13386" y="8947"/>
                  </a:cubicBezTo>
                  <a:cubicBezTo>
                    <a:pt x="10533" y="10992"/>
                    <a:pt x="10533" y="10992"/>
                    <a:pt x="10533" y="10992"/>
                  </a:cubicBezTo>
                  <a:cubicBezTo>
                    <a:pt x="7816" y="8947"/>
                    <a:pt x="7816" y="8947"/>
                    <a:pt x="7816" y="8947"/>
                  </a:cubicBezTo>
                  <a:cubicBezTo>
                    <a:pt x="6186" y="8947"/>
                    <a:pt x="6186" y="8947"/>
                    <a:pt x="6186" y="8947"/>
                  </a:cubicBezTo>
                  <a:cubicBezTo>
                    <a:pt x="5507" y="8947"/>
                    <a:pt x="4963" y="9075"/>
                    <a:pt x="4420" y="9458"/>
                  </a:cubicBezTo>
                  <a:cubicBezTo>
                    <a:pt x="4420" y="9458"/>
                    <a:pt x="4284" y="9458"/>
                    <a:pt x="4284" y="9586"/>
                  </a:cubicBezTo>
                  <a:cubicBezTo>
                    <a:pt x="4012" y="9841"/>
                    <a:pt x="3741" y="10097"/>
                    <a:pt x="3605" y="10353"/>
                  </a:cubicBezTo>
                  <a:cubicBezTo>
                    <a:pt x="4148" y="10736"/>
                    <a:pt x="4963" y="11247"/>
                    <a:pt x="5914" y="11631"/>
                  </a:cubicBezTo>
                  <a:cubicBezTo>
                    <a:pt x="6322" y="11759"/>
                    <a:pt x="6865" y="11886"/>
                    <a:pt x="7273" y="12142"/>
                  </a:cubicBezTo>
                  <a:cubicBezTo>
                    <a:pt x="7816" y="12270"/>
                    <a:pt x="8224" y="12398"/>
                    <a:pt x="8631" y="12525"/>
                  </a:cubicBezTo>
                  <a:cubicBezTo>
                    <a:pt x="9175" y="12781"/>
                    <a:pt x="9582" y="12909"/>
                    <a:pt x="9990" y="13164"/>
                  </a:cubicBezTo>
                  <a:cubicBezTo>
                    <a:pt x="10126" y="15721"/>
                    <a:pt x="10261" y="18277"/>
                    <a:pt x="10397" y="20705"/>
                  </a:cubicBezTo>
                  <a:cubicBezTo>
                    <a:pt x="9990" y="20194"/>
                    <a:pt x="8903" y="19811"/>
                    <a:pt x="7816" y="19427"/>
                  </a:cubicBezTo>
                  <a:cubicBezTo>
                    <a:pt x="7273" y="20194"/>
                    <a:pt x="6458" y="20578"/>
                    <a:pt x="5643" y="20705"/>
                  </a:cubicBezTo>
                  <a:cubicBezTo>
                    <a:pt x="6593" y="20961"/>
                    <a:pt x="8495" y="21472"/>
                    <a:pt x="10533" y="21600"/>
                  </a:cubicBezTo>
                  <a:cubicBezTo>
                    <a:pt x="10669" y="21600"/>
                    <a:pt x="10669" y="21600"/>
                    <a:pt x="10669" y="21600"/>
                  </a:cubicBezTo>
                  <a:cubicBezTo>
                    <a:pt x="10669" y="21600"/>
                    <a:pt x="10669" y="21600"/>
                    <a:pt x="10669" y="21600"/>
                  </a:cubicBezTo>
                  <a:cubicBezTo>
                    <a:pt x="12707" y="21600"/>
                    <a:pt x="14609" y="20961"/>
                    <a:pt x="15559" y="20705"/>
                  </a:cubicBezTo>
                  <a:cubicBezTo>
                    <a:pt x="14609" y="20705"/>
                    <a:pt x="13793" y="20194"/>
                    <a:pt x="13250" y="19555"/>
                  </a:cubicBezTo>
                  <a:close/>
                  <a:moveTo>
                    <a:pt x="7001" y="18916"/>
                  </a:moveTo>
                  <a:cubicBezTo>
                    <a:pt x="7409" y="18149"/>
                    <a:pt x="7137" y="16999"/>
                    <a:pt x="6322" y="16615"/>
                  </a:cubicBezTo>
                  <a:cubicBezTo>
                    <a:pt x="3876" y="15593"/>
                    <a:pt x="3876" y="15593"/>
                    <a:pt x="3876" y="15593"/>
                  </a:cubicBezTo>
                  <a:cubicBezTo>
                    <a:pt x="4284" y="15082"/>
                    <a:pt x="4284" y="15082"/>
                    <a:pt x="4284" y="15082"/>
                  </a:cubicBezTo>
                  <a:cubicBezTo>
                    <a:pt x="3876" y="13804"/>
                    <a:pt x="3469" y="12398"/>
                    <a:pt x="3061" y="10992"/>
                  </a:cubicBezTo>
                  <a:cubicBezTo>
                    <a:pt x="73" y="14954"/>
                    <a:pt x="73" y="14954"/>
                    <a:pt x="73" y="14954"/>
                  </a:cubicBezTo>
                  <a:cubicBezTo>
                    <a:pt x="-199" y="15465"/>
                    <a:pt x="344" y="17766"/>
                    <a:pt x="888" y="18021"/>
                  </a:cubicBezTo>
                  <a:cubicBezTo>
                    <a:pt x="4556" y="19555"/>
                    <a:pt x="4556" y="19555"/>
                    <a:pt x="4556" y="19555"/>
                  </a:cubicBezTo>
                  <a:cubicBezTo>
                    <a:pt x="5371" y="19938"/>
                    <a:pt x="6458" y="19683"/>
                    <a:pt x="7001" y="18916"/>
                  </a:cubicBezTo>
                  <a:close/>
                </a:path>
              </a:pathLst>
            </a:custGeom>
            <a:solidFill>
              <a:srgbClr val="3F3B3A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 sz="1600"/>
            </a:p>
          </p:txBody>
        </p:sp>
      </p:grpSp>
      <p:sp>
        <p:nvSpPr>
          <p:cNvPr id="5" name="矩形 4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descr="资源 4"/>
          <p:cNvPicPr>
            <a:picLocks noChangeAspect="1"/>
          </p:cNvPicPr>
          <p:nvPr/>
        </p:nvPicPr>
        <p:blipFill>
          <a:blip r:embed="rId1"/>
          <a:srcRect r="42829"/>
          <a:stretch>
            <a:fillRect/>
          </a:stretch>
        </p:blipFill>
        <p:spPr>
          <a:xfrm>
            <a:off x="848995" y="720090"/>
            <a:ext cx="2037715" cy="633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2" grpId="0"/>
      <p:bldP spid="14" grpId="0" bldLvl="0" animBg="1"/>
      <p:bldP spid="5" grpId="0" bldLvl="0" animBg="1"/>
      <p:bldP spid="20" grpId="0" bldLvl="0" animBg="1"/>
      <p:bldP spid="21" grpId="0" bldLvl="0" animBg="1"/>
      <p:bldP spid="25" grpId="0" bldLvl="0" animBg="1"/>
      <p:bldP spid="26" grpId="0" bldLvl="0" animBg="1"/>
      <p:bldP spid="2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 rot="5400000">
            <a:off x="4381500" y="-4381500"/>
            <a:ext cx="3429000" cy="121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392430" y="40154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587240" y="639060"/>
            <a:ext cx="3017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/>
              <a:t>目录</a:t>
            </a:r>
            <a:endParaRPr lang="en-US" altLang="zh-CN" sz="6600" dirty="0"/>
          </a:p>
          <a:p>
            <a:pPr algn="ctr"/>
            <a:r>
              <a:rPr lang="en-US" altLang="zh-CN" sz="1400" dirty="0"/>
              <a:t>Contents</a:t>
            </a:r>
            <a:endParaRPr lang="zh-CN" altLang="en-US" sz="1400" dirty="0"/>
          </a:p>
        </p:txBody>
      </p:sp>
      <p:grpSp>
        <p:nvGrpSpPr>
          <p:cNvPr id="22" name="组合 21"/>
          <p:cNvGrpSpPr/>
          <p:nvPr/>
        </p:nvGrpSpPr>
        <p:grpSpPr>
          <a:xfrm>
            <a:off x="1948718" y="2803324"/>
            <a:ext cx="4035600" cy="800219"/>
            <a:chOff x="1404398" y="2802054"/>
            <a:chExt cx="4035600" cy="800219"/>
          </a:xfrm>
        </p:grpSpPr>
        <p:sp>
          <p:nvSpPr>
            <p:cNvPr id="11" name="文本框 10"/>
            <p:cNvSpPr txBox="1"/>
            <p:nvPr/>
          </p:nvSpPr>
          <p:spPr>
            <a:xfrm>
              <a:off x="2255804" y="2943485"/>
              <a:ext cx="318419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ym typeface="+mn-ea"/>
                </a:rPr>
                <a:t>缺陷检测主要方法</a:t>
              </a:r>
              <a:endParaRPr lang="zh-CN" altLang="en-US" sz="24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404398" y="2802054"/>
              <a:ext cx="851406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600" dirty="0"/>
                <a:t>01.</a:t>
              </a:r>
              <a:endParaRPr lang="zh-CN" altLang="en-US" sz="4600" dirty="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948718" y="4506228"/>
            <a:ext cx="4035600" cy="800219"/>
            <a:chOff x="1404398" y="4491623"/>
            <a:chExt cx="4035600" cy="800219"/>
          </a:xfrm>
        </p:grpSpPr>
        <p:sp>
          <p:nvSpPr>
            <p:cNvPr id="12" name="文本框 11"/>
            <p:cNvSpPr txBox="1"/>
            <p:nvPr/>
          </p:nvSpPr>
          <p:spPr>
            <a:xfrm>
              <a:off x="2255804" y="4631825"/>
              <a:ext cx="318419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dirty="0">
                  <a:sym typeface="+mn-ea"/>
                </a:rPr>
                <a:t>训练学习方法</a:t>
              </a:r>
              <a:endParaRPr lang="zh-CN" altLang="en-US" sz="2400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04398" y="4491623"/>
              <a:ext cx="851406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600" dirty="0"/>
                <a:t>03.</a:t>
              </a:r>
              <a:endParaRPr lang="zh-CN" altLang="en-US" sz="4600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835724" y="2803324"/>
            <a:ext cx="4035600" cy="800219"/>
            <a:chOff x="6473534" y="2802054"/>
            <a:chExt cx="4035600" cy="800219"/>
          </a:xfrm>
        </p:grpSpPr>
        <p:sp>
          <p:nvSpPr>
            <p:cNvPr id="13" name="文本框 12"/>
            <p:cNvSpPr txBox="1"/>
            <p:nvPr/>
          </p:nvSpPr>
          <p:spPr>
            <a:xfrm>
              <a:off x="7324940" y="2942215"/>
              <a:ext cx="318419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altLang="zh-CN" sz="2400" dirty="0">
                  <a:sym typeface="+mn-ea"/>
                </a:rPr>
                <a:t>blob+</a:t>
              </a:r>
              <a:r>
                <a:rPr lang="zh-CN" altLang="zh-CN" sz="2400" dirty="0">
                  <a:sym typeface="+mn-ea"/>
                </a:rPr>
                <a:t>差分</a:t>
              </a:r>
              <a:r>
                <a:rPr lang="en-US" altLang="zh-CN" sz="2400" dirty="0">
                  <a:sym typeface="+mn-ea"/>
                </a:rPr>
                <a:t>+</a:t>
              </a:r>
              <a:r>
                <a:rPr lang="zh-CN" altLang="en-US" sz="2400" dirty="0">
                  <a:sym typeface="+mn-ea"/>
                </a:rPr>
                <a:t>特征检测</a:t>
              </a:r>
              <a:endParaRPr lang="zh-CN" altLang="en-US" sz="2400" dirty="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6473534" y="2802054"/>
              <a:ext cx="851406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600" dirty="0"/>
                <a:t>02.</a:t>
              </a:r>
              <a:endParaRPr lang="zh-CN" altLang="en-US" sz="4600" dirty="0"/>
            </a:p>
          </p:txBody>
        </p:sp>
      </p:grpSp>
      <p:pic>
        <p:nvPicPr>
          <p:cNvPr id="17" name="图片 16" descr="资源 4"/>
          <p:cNvPicPr>
            <a:picLocks noChangeAspect="1"/>
          </p:cNvPicPr>
          <p:nvPr/>
        </p:nvPicPr>
        <p:blipFill>
          <a:blip r:embed="rId1"/>
          <a:srcRect r="42829"/>
          <a:stretch>
            <a:fillRect/>
          </a:stretch>
        </p:blipFill>
        <p:spPr>
          <a:xfrm>
            <a:off x="687070" y="638810"/>
            <a:ext cx="2037715" cy="633095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6738523" y="4477653"/>
            <a:ext cx="4035600" cy="798830"/>
            <a:chOff x="1404398" y="4491623"/>
            <a:chExt cx="4035600" cy="798830"/>
          </a:xfrm>
        </p:grpSpPr>
        <p:sp>
          <p:nvSpPr>
            <p:cNvPr id="19" name="文本框 18"/>
            <p:cNvSpPr txBox="1"/>
            <p:nvPr/>
          </p:nvSpPr>
          <p:spPr>
            <a:xfrm>
              <a:off x="2255804" y="4631825"/>
              <a:ext cx="318419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2400" dirty="0">
                  <a:sym typeface="+mn-ea"/>
                </a:rPr>
                <a:t>频域</a:t>
              </a:r>
              <a:r>
                <a:rPr lang="en-US" altLang="zh-CN" sz="2400" dirty="0">
                  <a:sym typeface="+mn-ea"/>
                </a:rPr>
                <a:t>+</a:t>
              </a:r>
              <a:r>
                <a:rPr lang="zh-CN" altLang="zh-CN" sz="2400" dirty="0">
                  <a:sym typeface="+mn-ea"/>
                </a:rPr>
                <a:t>空间域检测</a:t>
              </a:r>
              <a:endParaRPr lang="zh-CN" altLang="en-US" sz="24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04398" y="4491623"/>
              <a:ext cx="851406" cy="798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600" dirty="0"/>
                <a:t>04.</a:t>
              </a:r>
              <a:endParaRPr lang="zh-CN" altLang="en-US" sz="4600" dirty="0"/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1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2" grpId="0" bldLvl="0" animBg="1"/>
      <p:bldP spid="3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8" grpId="0" bldLvl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/>
        </p:nvSpPr>
        <p:spPr>
          <a:xfrm rot="5400000">
            <a:off x="975360" y="-97536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直角三角形 8"/>
          <p:cNvSpPr/>
          <p:nvPr/>
        </p:nvSpPr>
        <p:spPr>
          <a:xfrm rot="5400000" flipH="1" flipV="1">
            <a:off x="7787642" y="245364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392430" y="402183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84000" y="4234376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84000" y="2623943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2045335" y="2488565"/>
            <a:ext cx="9575165" cy="1783715"/>
            <a:chOff x="2508242" y="2488758"/>
            <a:chExt cx="8676182" cy="1783556"/>
          </a:xfrm>
        </p:grpSpPr>
        <p:sp>
          <p:nvSpPr>
            <p:cNvPr id="12" name="文本框 11"/>
            <p:cNvSpPr txBox="1"/>
            <p:nvPr/>
          </p:nvSpPr>
          <p:spPr>
            <a:xfrm>
              <a:off x="4521503" y="2752259"/>
              <a:ext cx="6662921" cy="13219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600" dirty="0"/>
                <a:t>缺陷检测主要方法</a:t>
              </a:r>
              <a:endParaRPr lang="zh-CN" altLang="en-US" sz="6600" dirty="0"/>
            </a:p>
            <a:p>
              <a:endParaRPr lang="en-US" altLang="zh-CN" sz="14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508242" y="2488758"/>
              <a:ext cx="2011840" cy="1783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0" dirty="0"/>
                <a:t>01.</a:t>
              </a:r>
              <a:endParaRPr lang="zh-CN" altLang="en-US" sz="11000" dirty="0"/>
            </a:p>
          </p:txBody>
        </p:sp>
      </p:grpSp>
      <p:sp>
        <p:nvSpPr>
          <p:cNvPr id="16" name="Freeform 27"/>
          <p:cNvSpPr/>
          <p:nvPr/>
        </p:nvSpPr>
        <p:spPr>
          <a:xfrm>
            <a:off x="5561661" y="1376190"/>
            <a:ext cx="1068678" cy="10780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92" h="20761" extrusionOk="0">
                <a:moveTo>
                  <a:pt x="20241" y="17586"/>
                </a:moveTo>
                <a:cubicBezTo>
                  <a:pt x="14805" y="12186"/>
                  <a:pt x="14805" y="12186"/>
                  <a:pt x="14805" y="12186"/>
                </a:cubicBezTo>
                <a:cubicBezTo>
                  <a:pt x="14364" y="11748"/>
                  <a:pt x="13923" y="11602"/>
                  <a:pt x="13335" y="11602"/>
                </a:cubicBezTo>
                <a:cubicBezTo>
                  <a:pt x="12160" y="10289"/>
                  <a:pt x="12160" y="10289"/>
                  <a:pt x="12160" y="10289"/>
                </a:cubicBezTo>
                <a:cubicBezTo>
                  <a:pt x="13923" y="7808"/>
                  <a:pt x="13629" y="4159"/>
                  <a:pt x="11278" y="1970"/>
                </a:cubicBezTo>
                <a:cubicBezTo>
                  <a:pt x="8780" y="-657"/>
                  <a:pt x="4519" y="-657"/>
                  <a:pt x="1874" y="1970"/>
                </a:cubicBezTo>
                <a:cubicBezTo>
                  <a:pt x="-624" y="4451"/>
                  <a:pt x="-624" y="8684"/>
                  <a:pt x="1874" y="11311"/>
                </a:cubicBezTo>
                <a:cubicBezTo>
                  <a:pt x="4225" y="13500"/>
                  <a:pt x="7752" y="13792"/>
                  <a:pt x="10396" y="12040"/>
                </a:cubicBezTo>
                <a:cubicBezTo>
                  <a:pt x="11719" y="13354"/>
                  <a:pt x="11719" y="13354"/>
                  <a:pt x="11719" y="13354"/>
                </a:cubicBezTo>
                <a:cubicBezTo>
                  <a:pt x="11719" y="13792"/>
                  <a:pt x="11866" y="14229"/>
                  <a:pt x="12160" y="14667"/>
                </a:cubicBezTo>
                <a:cubicBezTo>
                  <a:pt x="17743" y="20213"/>
                  <a:pt x="17743" y="20213"/>
                  <a:pt x="17743" y="20213"/>
                </a:cubicBezTo>
                <a:cubicBezTo>
                  <a:pt x="18478" y="20943"/>
                  <a:pt x="19654" y="20943"/>
                  <a:pt x="20241" y="20213"/>
                </a:cubicBezTo>
                <a:cubicBezTo>
                  <a:pt x="20976" y="19484"/>
                  <a:pt x="20976" y="18316"/>
                  <a:pt x="20241" y="17586"/>
                </a:cubicBezTo>
                <a:close/>
                <a:moveTo>
                  <a:pt x="10103" y="9997"/>
                </a:moveTo>
                <a:cubicBezTo>
                  <a:pt x="8192" y="11894"/>
                  <a:pt x="5107" y="11894"/>
                  <a:pt x="3196" y="9997"/>
                </a:cubicBezTo>
                <a:cubicBezTo>
                  <a:pt x="1286" y="8100"/>
                  <a:pt x="1286" y="5035"/>
                  <a:pt x="3196" y="3284"/>
                </a:cubicBezTo>
                <a:cubicBezTo>
                  <a:pt x="5107" y="1386"/>
                  <a:pt x="8192" y="1386"/>
                  <a:pt x="10103" y="3284"/>
                </a:cubicBezTo>
                <a:cubicBezTo>
                  <a:pt x="12013" y="5035"/>
                  <a:pt x="12013" y="8100"/>
                  <a:pt x="10103" y="9997"/>
                </a:cubicBezTo>
                <a:close/>
                <a:moveTo>
                  <a:pt x="7164" y="3284"/>
                </a:moveTo>
                <a:cubicBezTo>
                  <a:pt x="5107" y="2846"/>
                  <a:pt x="2756" y="5035"/>
                  <a:pt x="3196" y="7078"/>
                </a:cubicBezTo>
                <a:cubicBezTo>
                  <a:pt x="3490" y="7954"/>
                  <a:pt x="4225" y="8246"/>
                  <a:pt x="4372" y="7954"/>
                </a:cubicBezTo>
                <a:cubicBezTo>
                  <a:pt x="4666" y="7662"/>
                  <a:pt x="4372" y="7224"/>
                  <a:pt x="4372" y="6786"/>
                </a:cubicBezTo>
                <a:cubicBezTo>
                  <a:pt x="4078" y="5473"/>
                  <a:pt x="5547" y="4013"/>
                  <a:pt x="6870" y="4305"/>
                </a:cubicBezTo>
                <a:cubicBezTo>
                  <a:pt x="7311" y="4451"/>
                  <a:pt x="7752" y="4597"/>
                  <a:pt x="8045" y="4451"/>
                </a:cubicBezTo>
                <a:cubicBezTo>
                  <a:pt x="8339" y="4159"/>
                  <a:pt x="7898" y="3429"/>
                  <a:pt x="7164" y="3284"/>
                </a:cubicBez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sp>
        <p:nvSpPr>
          <p:cNvPr id="18" name="矩形 17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资源 4"/>
          <p:cNvPicPr>
            <a:picLocks noChangeAspect="1"/>
          </p:cNvPicPr>
          <p:nvPr/>
        </p:nvPicPr>
        <p:blipFill>
          <a:blip r:embed="rId1"/>
          <a:srcRect r="42829"/>
          <a:stretch>
            <a:fillRect/>
          </a:stretch>
        </p:blipFill>
        <p:spPr>
          <a:xfrm>
            <a:off x="687070" y="638810"/>
            <a:ext cx="2037715" cy="633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  <p:bldP spid="16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34070" y="421005"/>
            <a:ext cx="33381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缺陷检测主要方法</a:t>
            </a:r>
            <a:endParaRPr lang="zh-CN" altLang="en-US" sz="24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969463" y="1481425"/>
            <a:ext cx="10337346" cy="5344825"/>
            <a:chOff x="991053" y="1513175"/>
            <a:chExt cx="10337346" cy="5344825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6096000" y="1924050"/>
              <a:ext cx="0" cy="4933950"/>
            </a:xfrm>
            <a:prstGeom prst="line">
              <a:avLst/>
            </a:prstGeom>
            <a:ln>
              <a:solidFill>
                <a:srgbClr val="2259A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泪滴形 10"/>
            <p:cNvSpPr>
              <a:spLocks noChangeAspect="1"/>
            </p:cNvSpPr>
            <p:nvPr/>
          </p:nvSpPr>
          <p:spPr>
            <a:xfrm rot="8099349">
              <a:off x="5915999" y="1558006"/>
              <a:ext cx="360000" cy="360000"/>
            </a:xfrm>
            <a:prstGeom prst="teardrop">
              <a:avLst/>
            </a:prstGeom>
            <a:solidFill>
              <a:srgbClr val="2259A2"/>
            </a:solidFill>
            <a:ln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泪滴形 11"/>
            <p:cNvSpPr>
              <a:spLocks noChangeAspect="1"/>
            </p:cNvSpPr>
            <p:nvPr/>
          </p:nvSpPr>
          <p:spPr>
            <a:xfrm rot="8099349">
              <a:off x="5916000" y="2822992"/>
              <a:ext cx="360000" cy="360000"/>
            </a:xfrm>
            <a:prstGeom prst="teardrop">
              <a:avLst/>
            </a:prstGeom>
            <a:solidFill>
              <a:srgbClr val="2259A2"/>
            </a:solidFill>
            <a:ln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泪滴形 12"/>
            <p:cNvSpPr>
              <a:spLocks noChangeAspect="1"/>
            </p:cNvSpPr>
            <p:nvPr/>
          </p:nvSpPr>
          <p:spPr>
            <a:xfrm rot="8099349">
              <a:off x="5916001" y="4087978"/>
              <a:ext cx="360000" cy="360000"/>
            </a:xfrm>
            <a:prstGeom prst="teardrop">
              <a:avLst/>
            </a:prstGeom>
            <a:solidFill>
              <a:srgbClr val="2259A2"/>
            </a:solidFill>
            <a:ln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泪滴形 13"/>
            <p:cNvSpPr>
              <a:spLocks noChangeAspect="1"/>
            </p:cNvSpPr>
            <p:nvPr/>
          </p:nvSpPr>
          <p:spPr>
            <a:xfrm rot="8099349">
              <a:off x="5916002" y="5352964"/>
              <a:ext cx="360000" cy="360000"/>
            </a:xfrm>
            <a:prstGeom prst="teardrop">
              <a:avLst/>
            </a:prstGeom>
            <a:solidFill>
              <a:srgbClr val="2259A2"/>
            </a:solidFill>
            <a:ln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477452" y="1897803"/>
              <a:ext cx="4819197" cy="506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blob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特征分析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477452" y="1513175"/>
              <a:ext cx="1809297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检测方法一</a:t>
              </a:r>
              <a:endParaRPr lang="zh-CN" altLang="en-US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6509202" y="4232698"/>
              <a:ext cx="4819197" cy="506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频域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空间域处理方法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509202" y="3772505"/>
              <a:ext cx="1809297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检测方法三</a:t>
              </a:r>
              <a:endParaRPr lang="zh-CN" altLang="en-US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991053" y="3059853"/>
              <a:ext cx="4819197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blob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分析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+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特征分析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+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差分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>
                <a:lnSpc>
                  <a:spcPct val="150000"/>
                </a:lnSpc>
              </a:pP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000953" y="2675225"/>
              <a:ext cx="1809297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zh-CN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检测方法二</a:t>
              </a:r>
              <a:endParaRPr lang="zh-CN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022168" y="5277908"/>
              <a:ext cx="4819197" cy="506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光度立体法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4000953" y="4817715"/>
              <a:ext cx="1809297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检测方法四</a:t>
              </a:r>
              <a:endParaRPr lang="zh-CN" altLang="en-US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 descr="G:\desktop\河海答辩模板\素材\资源 2.png资源 2"/>
          <p:cNvPicPr>
            <a:picLocks noChangeAspect="1"/>
          </p:cNvPicPr>
          <p:nvPr/>
        </p:nvPicPr>
        <p:blipFill>
          <a:blip r:embed="rId1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455863" y="5614640"/>
            <a:ext cx="180929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检测方法五</a:t>
            </a:r>
            <a:endParaRPr lang="zh-CN" altLang="en-US" sz="16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28863" y="6074833"/>
            <a:ext cx="4819197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特征训练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/>
        </p:nvSpPr>
        <p:spPr>
          <a:xfrm rot="5400000">
            <a:off x="975360" y="-97536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直角三角形 8"/>
          <p:cNvSpPr/>
          <p:nvPr/>
        </p:nvSpPr>
        <p:spPr>
          <a:xfrm rot="5400000" flipH="1" flipV="1">
            <a:off x="7787642" y="245364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392430" y="40154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84000" y="4234376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84000" y="2623943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1240791" y="2450465"/>
            <a:ext cx="9957434" cy="1783715"/>
            <a:chOff x="2831001" y="2450658"/>
            <a:chExt cx="7779192" cy="1783149"/>
          </a:xfrm>
        </p:grpSpPr>
        <p:sp>
          <p:nvSpPr>
            <p:cNvPr id="12" name="文本框 11"/>
            <p:cNvSpPr txBox="1"/>
            <p:nvPr/>
          </p:nvSpPr>
          <p:spPr>
            <a:xfrm>
              <a:off x="4521540" y="2752051"/>
              <a:ext cx="6088653" cy="11064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/>
                <a:t>blob+</a:t>
              </a:r>
              <a:r>
                <a:rPr lang="zh-CN" altLang="zh-CN" sz="6600" dirty="0"/>
                <a:t>差分</a:t>
              </a:r>
              <a:r>
                <a:rPr lang="en-US" altLang="zh-CN" sz="6600" dirty="0"/>
                <a:t>+</a:t>
              </a:r>
              <a:r>
                <a:rPr lang="zh-CN" altLang="en-US" sz="6600" dirty="0"/>
                <a:t>特征检测</a:t>
              </a:r>
              <a:endParaRPr lang="zh-CN" altLang="en-US" sz="66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831001" y="2450658"/>
              <a:ext cx="2011840" cy="17831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0" dirty="0"/>
                <a:t>02.</a:t>
              </a:r>
              <a:endParaRPr lang="zh-CN" altLang="en-US" sz="11000" dirty="0"/>
            </a:p>
          </p:txBody>
        </p:sp>
      </p:grpSp>
      <p:sp>
        <p:nvSpPr>
          <p:cNvPr id="18" name="矩形 17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22"/>
          <p:cNvSpPr/>
          <p:nvPr/>
        </p:nvSpPr>
        <p:spPr>
          <a:xfrm>
            <a:off x="5438235" y="1463471"/>
            <a:ext cx="1315530" cy="9866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994" y="424"/>
                </a:moveTo>
                <a:cubicBezTo>
                  <a:pt x="17312" y="1482"/>
                  <a:pt x="17312" y="2753"/>
                  <a:pt x="16994" y="3812"/>
                </a:cubicBezTo>
                <a:cubicBezTo>
                  <a:pt x="16994" y="4024"/>
                  <a:pt x="16835" y="4235"/>
                  <a:pt x="16676" y="4235"/>
                </a:cubicBezTo>
                <a:cubicBezTo>
                  <a:pt x="18265" y="4235"/>
                  <a:pt x="18265" y="4235"/>
                  <a:pt x="18265" y="4235"/>
                </a:cubicBezTo>
                <a:cubicBezTo>
                  <a:pt x="18582" y="4235"/>
                  <a:pt x="18900" y="3812"/>
                  <a:pt x="18900" y="3388"/>
                </a:cubicBezTo>
                <a:cubicBezTo>
                  <a:pt x="18900" y="847"/>
                  <a:pt x="18900" y="847"/>
                  <a:pt x="18900" y="847"/>
                </a:cubicBezTo>
                <a:cubicBezTo>
                  <a:pt x="18900" y="212"/>
                  <a:pt x="18582" y="0"/>
                  <a:pt x="18265" y="0"/>
                </a:cubicBezTo>
                <a:cubicBezTo>
                  <a:pt x="16676" y="0"/>
                  <a:pt x="16676" y="0"/>
                  <a:pt x="16676" y="0"/>
                </a:cubicBezTo>
                <a:cubicBezTo>
                  <a:pt x="16835" y="0"/>
                  <a:pt x="16994" y="212"/>
                  <a:pt x="16994" y="424"/>
                </a:cubicBezTo>
                <a:close/>
                <a:moveTo>
                  <a:pt x="5400" y="12918"/>
                </a:moveTo>
                <a:cubicBezTo>
                  <a:pt x="5082" y="15882"/>
                  <a:pt x="5082" y="18847"/>
                  <a:pt x="5400" y="21600"/>
                </a:cubicBezTo>
                <a:cubicBezTo>
                  <a:pt x="18582" y="21600"/>
                  <a:pt x="18582" y="21600"/>
                  <a:pt x="18582" y="21600"/>
                </a:cubicBezTo>
                <a:cubicBezTo>
                  <a:pt x="19218" y="19694"/>
                  <a:pt x="19218" y="14824"/>
                  <a:pt x="18582" y="12918"/>
                </a:cubicBezTo>
                <a:lnTo>
                  <a:pt x="5400" y="12918"/>
                </a:lnTo>
                <a:close/>
                <a:moveTo>
                  <a:pt x="635" y="12918"/>
                </a:moveTo>
                <a:cubicBezTo>
                  <a:pt x="318" y="12918"/>
                  <a:pt x="0" y="13341"/>
                  <a:pt x="0" y="13765"/>
                </a:cubicBezTo>
                <a:cubicBezTo>
                  <a:pt x="0" y="20753"/>
                  <a:pt x="0" y="20753"/>
                  <a:pt x="0" y="20753"/>
                </a:cubicBezTo>
                <a:cubicBezTo>
                  <a:pt x="0" y="21388"/>
                  <a:pt x="318" y="21600"/>
                  <a:pt x="635" y="21600"/>
                </a:cubicBezTo>
                <a:cubicBezTo>
                  <a:pt x="1588" y="21600"/>
                  <a:pt x="1588" y="21600"/>
                  <a:pt x="1588" y="21600"/>
                </a:cubicBezTo>
                <a:cubicBezTo>
                  <a:pt x="1271" y="20753"/>
                  <a:pt x="1271" y="13976"/>
                  <a:pt x="1588" y="12918"/>
                </a:cubicBezTo>
                <a:lnTo>
                  <a:pt x="635" y="12918"/>
                </a:lnTo>
                <a:close/>
                <a:moveTo>
                  <a:pt x="20806" y="12918"/>
                </a:moveTo>
                <a:cubicBezTo>
                  <a:pt x="19218" y="12918"/>
                  <a:pt x="19218" y="12918"/>
                  <a:pt x="19218" y="12918"/>
                </a:cubicBezTo>
                <a:cubicBezTo>
                  <a:pt x="19853" y="14824"/>
                  <a:pt x="19694" y="20118"/>
                  <a:pt x="19218" y="21600"/>
                </a:cubicBezTo>
                <a:cubicBezTo>
                  <a:pt x="20806" y="21600"/>
                  <a:pt x="20806" y="21600"/>
                  <a:pt x="20806" y="21600"/>
                </a:cubicBezTo>
                <a:cubicBezTo>
                  <a:pt x="21282" y="21600"/>
                  <a:pt x="21600" y="21388"/>
                  <a:pt x="21600" y="20753"/>
                </a:cubicBezTo>
                <a:cubicBezTo>
                  <a:pt x="21600" y="13765"/>
                  <a:pt x="21600" y="13765"/>
                  <a:pt x="21600" y="13765"/>
                </a:cubicBezTo>
                <a:cubicBezTo>
                  <a:pt x="21600" y="13341"/>
                  <a:pt x="21282" y="12918"/>
                  <a:pt x="20806" y="12918"/>
                </a:cubicBezTo>
                <a:close/>
                <a:moveTo>
                  <a:pt x="3494" y="12918"/>
                </a:moveTo>
                <a:cubicBezTo>
                  <a:pt x="3018" y="14612"/>
                  <a:pt x="3018" y="20118"/>
                  <a:pt x="3494" y="21600"/>
                </a:cubicBezTo>
                <a:cubicBezTo>
                  <a:pt x="4765" y="21600"/>
                  <a:pt x="4765" y="21600"/>
                  <a:pt x="4765" y="21600"/>
                </a:cubicBezTo>
                <a:cubicBezTo>
                  <a:pt x="4447" y="18847"/>
                  <a:pt x="4447" y="15882"/>
                  <a:pt x="4765" y="12918"/>
                </a:cubicBezTo>
                <a:lnTo>
                  <a:pt x="3494" y="12918"/>
                </a:lnTo>
                <a:close/>
                <a:moveTo>
                  <a:pt x="20171" y="10376"/>
                </a:moveTo>
                <a:cubicBezTo>
                  <a:pt x="20171" y="6988"/>
                  <a:pt x="20171" y="6988"/>
                  <a:pt x="20171" y="6988"/>
                </a:cubicBezTo>
                <a:cubicBezTo>
                  <a:pt x="20171" y="6353"/>
                  <a:pt x="19853" y="5929"/>
                  <a:pt x="19535" y="5929"/>
                </a:cubicBezTo>
                <a:cubicBezTo>
                  <a:pt x="1906" y="5929"/>
                  <a:pt x="1906" y="5929"/>
                  <a:pt x="1906" y="5929"/>
                </a:cubicBezTo>
                <a:cubicBezTo>
                  <a:pt x="1588" y="5929"/>
                  <a:pt x="1271" y="6353"/>
                  <a:pt x="1271" y="6988"/>
                </a:cubicBezTo>
                <a:cubicBezTo>
                  <a:pt x="1271" y="10376"/>
                  <a:pt x="1271" y="10376"/>
                  <a:pt x="1271" y="10376"/>
                </a:cubicBezTo>
                <a:cubicBezTo>
                  <a:pt x="1271" y="10800"/>
                  <a:pt x="1588" y="11224"/>
                  <a:pt x="1906" y="11224"/>
                </a:cubicBezTo>
                <a:cubicBezTo>
                  <a:pt x="19535" y="11224"/>
                  <a:pt x="19535" y="11224"/>
                  <a:pt x="19535" y="11224"/>
                </a:cubicBezTo>
                <a:cubicBezTo>
                  <a:pt x="19853" y="11224"/>
                  <a:pt x="20171" y="10800"/>
                  <a:pt x="20171" y="10376"/>
                </a:cubicBezTo>
                <a:close/>
                <a:moveTo>
                  <a:pt x="4924" y="6988"/>
                </a:moveTo>
                <a:cubicBezTo>
                  <a:pt x="5082" y="6988"/>
                  <a:pt x="5241" y="6988"/>
                  <a:pt x="5241" y="7412"/>
                </a:cubicBezTo>
                <a:cubicBezTo>
                  <a:pt x="5241" y="7624"/>
                  <a:pt x="5082" y="7835"/>
                  <a:pt x="4924" y="7835"/>
                </a:cubicBezTo>
                <a:cubicBezTo>
                  <a:pt x="4606" y="7835"/>
                  <a:pt x="4606" y="7624"/>
                  <a:pt x="4606" y="7412"/>
                </a:cubicBezTo>
                <a:cubicBezTo>
                  <a:pt x="4606" y="6988"/>
                  <a:pt x="4606" y="6988"/>
                  <a:pt x="4924" y="6988"/>
                </a:cubicBezTo>
                <a:close/>
                <a:moveTo>
                  <a:pt x="3812" y="9953"/>
                </a:moveTo>
                <a:cubicBezTo>
                  <a:pt x="3812" y="10165"/>
                  <a:pt x="3812" y="10376"/>
                  <a:pt x="3494" y="10376"/>
                </a:cubicBezTo>
                <a:cubicBezTo>
                  <a:pt x="3335" y="10376"/>
                  <a:pt x="3176" y="10165"/>
                  <a:pt x="3176" y="9953"/>
                </a:cubicBezTo>
                <a:cubicBezTo>
                  <a:pt x="3176" y="7412"/>
                  <a:pt x="3176" y="7412"/>
                  <a:pt x="3176" y="7412"/>
                </a:cubicBezTo>
                <a:cubicBezTo>
                  <a:pt x="3176" y="6988"/>
                  <a:pt x="3335" y="6988"/>
                  <a:pt x="3494" y="6988"/>
                </a:cubicBezTo>
                <a:cubicBezTo>
                  <a:pt x="3812" y="6988"/>
                  <a:pt x="3812" y="6988"/>
                  <a:pt x="3812" y="7412"/>
                </a:cubicBezTo>
                <a:lnTo>
                  <a:pt x="3812" y="9953"/>
                </a:lnTo>
                <a:close/>
                <a:moveTo>
                  <a:pt x="4924" y="9529"/>
                </a:moveTo>
                <a:cubicBezTo>
                  <a:pt x="4606" y="9529"/>
                  <a:pt x="4606" y="9318"/>
                  <a:pt x="4606" y="9106"/>
                </a:cubicBezTo>
                <a:cubicBezTo>
                  <a:pt x="4606" y="8894"/>
                  <a:pt x="4606" y="8682"/>
                  <a:pt x="4924" y="8682"/>
                </a:cubicBezTo>
                <a:cubicBezTo>
                  <a:pt x="5082" y="8682"/>
                  <a:pt x="5241" y="8894"/>
                  <a:pt x="5241" y="9106"/>
                </a:cubicBezTo>
                <a:cubicBezTo>
                  <a:pt x="5241" y="9318"/>
                  <a:pt x="5082" y="9529"/>
                  <a:pt x="4924" y="9529"/>
                </a:cubicBezTo>
                <a:close/>
                <a:moveTo>
                  <a:pt x="5559" y="10376"/>
                </a:moveTo>
                <a:cubicBezTo>
                  <a:pt x="5400" y="10376"/>
                  <a:pt x="5241" y="10165"/>
                  <a:pt x="5241" y="9953"/>
                </a:cubicBezTo>
                <a:cubicBezTo>
                  <a:pt x="5241" y="9741"/>
                  <a:pt x="5400" y="9529"/>
                  <a:pt x="5559" y="9529"/>
                </a:cubicBezTo>
                <a:cubicBezTo>
                  <a:pt x="5718" y="9529"/>
                  <a:pt x="5876" y="9741"/>
                  <a:pt x="5876" y="9953"/>
                </a:cubicBezTo>
                <a:cubicBezTo>
                  <a:pt x="5876" y="10165"/>
                  <a:pt x="5718" y="10376"/>
                  <a:pt x="5559" y="10376"/>
                </a:cubicBezTo>
                <a:close/>
                <a:moveTo>
                  <a:pt x="5559" y="8682"/>
                </a:moveTo>
                <a:cubicBezTo>
                  <a:pt x="5400" y="8682"/>
                  <a:pt x="5241" y="8471"/>
                  <a:pt x="5241" y="8259"/>
                </a:cubicBezTo>
                <a:cubicBezTo>
                  <a:pt x="5241" y="8047"/>
                  <a:pt x="5400" y="7835"/>
                  <a:pt x="5559" y="7835"/>
                </a:cubicBezTo>
                <a:cubicBezTo>
                  <a:pt x="5718" y="7835"/>
                  <a:pt x="5876" y="8047"/>
                  <a:pt x="5876" y="8259"/>
                </a:cubicBezTo>
                <a:cubicBezTo>
                  <a:pt x="5876" y="8471"/>
                  <a:pt x="5718" y="8682"/>
                  <a:pt x="5559" y="8682"/>
                </a:cubicBezTo>
                <a:close/>
                <a:moveTo>
                  <a:pt x="18900" y="9529"/>
                </a:moveTo>
                <a:cubicBezTo>
                  <a:pt x="18900" y="9953"/>
                  <a:pt x="18582" y="10376"/>
                  <a:pt x="18265" y="10376"/>
                </a:cubicBezTo>
                <a:cubicBezTo>
                  <a:pt x="17947" y="10376"/>
                  <a:pt x="17629" y="9953"/>
                  <a:pt x="17629" y="9529"/>
                </a:cubicBezTo>
                <a:cubicBezTo>
                  <a:pt x="17629" y="7835"/>
                  <a:pt x="17629" y="7835"/>
                  <a:pt x="17629" y="7835"/>
                </a:cubicBezTo>
                <a:cubicBezTo>
                  <a:pt x="17629" y="7200"/>
                  <a:pt x="17947" y="6988"/>
                  <a:pt x="18265" y="6988"/>
                </a:cubicBezTo>
                <a:cubicBezTo>
                  <a:pt x="18582" y="6988"/>
                  <a:pt x="18900" y="7200"/>
                  <a:pt x="18900" y="7835"/>
                </a:cubicBezTo>
                <a:lnTo>
                  <a:pt x="18900" y="9529"/>
                </a:lnTo>
                <a:close/>
                <a:moveTo>
                  <a:pt x="3176" y="4235"/>
                </a:moveTo>
                <a:cubicBezTo>
                  <a:pt x="16676" y="4235"/>
                  <a:pt x="16676" y="4235"/>
                  <a:pt x="16676" y="4235"/>
                </a:cubicBezTo>
                <a:cubicBezTo>
                  <a:pt x="16518" y="4235"/>
                  <a:pt x="16359" y="4024"/>
                  <a:pt x="16359" y="3812"/>
                </a:cubicBezTo>
                <a:cubicBezTo>
                  <a:pt x="16676" y="2753"/>
                  <a:pt x="16676" y="1482"/>
                  <a:pt x="16359" y="424"/>
                </a:cubicBezTo>
                <a:cubicBezTo>
                  <a:pt x="16359" y="212"/>
                  <a:pt x="16518" y="0"/>
                  <a:pt x="16676" y="0"/>
                </a:cubicBezTo>
                <a:cubicBezTo>
                  <a:pt x="3176" y="0"/>
                  <a:pt x="3176" y="0"/>
                  <a:pt x="3176" y="0"/>
                </a:cubicBezTo>
                <a:cubicBezTo>
                  <a:pt x="2859" y="0"/>
                  <a:pt x="2541" y="212"/>
                  <a:pt x="2541" y="847"/>
                </a:cubicBezTo>
                <a:cubicBezTo>
                  <a:pt x="2541" y="3388"/>
                  <a:pt x="2541" y="3388"/>
                  <a:pt x="2541" y="3388"/>
                </a:cubicBezTo>
                <a:cubicBezTo>
                  <a:pt x="2541" y="3812"/>
                  <a:pt x="2859" y="4235"/>
                  <a:pt x="3176" y="4235"/>
                </a:cubicBezTo>
                <a:close/>
                <a:moveTo>
                  <a:pt x="13024" y="847"/>
                </a:moveTo>
                <a:cubicBezTo>
                  <a:pt x="15724" y="847"/>
                  <a:pt x="15724" y="847"/>
                  <a:pt x="15724" y="847"/>
                </a:cubicBezTo>
                <a:cubicBezTo>
                  <a:pt x="15724" y="3388"/>
                  <a:pt x="15724" y="3388"/>
                  <a:pt x="15724" y="3388"/>
                </a:cubicBezTo>
                <a:cubicBezTo>
                  <a:pt x="13024" y="3388"/>
                  <a:pt x="13024" y="3388"/>
                  <a:pt x="13024" y="3388"/>
                </a:cubicBezTo>
                <a:lnTo>
                  <a:pt x="13024" y="847"/>
                </a:ln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pic>
        <p:nvPicPr>
          <p:cNvPr id="3" name="图片 2" descr="资源 4"/>
          <p:cNvPicPr>
            <a:picLocks noChangeAspect="1"/>
          </p:cNvPicPr>
          <p:nvPr/>
        </p:nvPicPr>
        <p:blipFill>
          <a:blip r:embed="rId1"/>
          <a:srcRect r="42063"/>
          <a:stretch>
            <a:fillRect/>
          </a:stretch>
        </p:blipFill>
        <p:spPr>
          <a:xfrm>
            <a:off x="822960" y="696595"/>
            <a:ext cx="2263775" cy="694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6487795" y="1016635"/>
            <a:ext cx="5592445" cy="5429270"/>
            <a:chOff x="4982027" y="2712408"/>
            <a:chExt cx="4819197" cy="5429393"/>
          </a:xfrm>
        </p:grpSpPr>
        <p:sp>
          <p:nvSpPr>
            <p:cNvPr id="9" name="文本框 8"/>
            <p:cNvSpPr txBox="1"/>
            <p:nvPr/>
          </p:nvSpPr>
          <p:spPr>
            <a:xfrm>
              <a:off x="4982027" y="3156938"/>
              <a:ext cx="4819197" cy="498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读入图像</a:t>
              </a:r>
              <a:endPara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2.灰度图像开运算-导致暗的像素点变多</a:t>
              </a:r>
              <a:endPara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gray_opening_shape (GrayImage, ImageOpening, 7, 7, 'octagon')</a:t>
              </a:r>
              <a:endPara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3.*灰度图像闭运算-导致亮的像素点变多</a:t>
              </a:r>
              <a:endPara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gray_closing_shape (GrayImage, ImageClosing, 7, 7, 'octagon')</a:t>
              </a:r>
              <a:endPara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差分</a:t>
              </a:r>
              <a:endPara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dyn_threshold (ImageOpening, ImageClosing, RegionDynThresh,10, 'not_equal')</a:t>
              </a:r>
              <a:endPara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982027" y="2712408"/>
              <a:ext cx="4387215" cy="645175"/>
            </a:xfrm>
            <a:prstGeom prst="rect">
              <a:avLst/>
            </a:prstGeom>
            <a:solidFill>
              <a:srgbClr val="2259A2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步骤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 descr="G:\desktop\河海答辩模板\素材\资源 2.png资源 2"/>
          <p:cNvPicPr>
            <a:picLocks noChangeAspect="1"/>
          </p:cNvPicPr>
          <p:nvPr/>
        </p:nvPicPr>
        <p:blipFill>
          <a:blip r:embed="rId1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70075"/>
            <a:ext cx="6411595" cy="4236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6487795" y="1016635"/>
            <a:ext cx="5592445" cy="5845195"/>
            <a:chOff x="4982027" y="2712408"/>
            <a:chExt cx="4819197" cy="5845327"/>
          </a:xfrm>
        </p:grpSpPr>
        <p:sp>
          <p:nvSpPr>
            <p:cNvPr id="9" name="文本框 8"/>
            <p:cNvSpPr txBox="1"/>
            <p:nvPr/>
          </p:nvSpPr>
          <p:spPr>
            <a:xfrm>
              <a:off x="4982027" y="3156938"/>
              <a:ext cx="4819197" cy="54007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读入图像</a:t>
              </a:r>
              <a:endPara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2.灰度图像开运算-导致暗的像素点变多</a:t>
              </a:r>
              <a:endPara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gray_opening_shape (GrayImage, ImageOpening, 7, 7, 'octagon')</a:t>
              </a:r>
              <a:endPara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3.*灰度图像闭运算-导致亮的像素点变多</a:t>
              </a:r>
              <a:endPara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gray_closing_shape (GrayImage, ImageClosing, 7, 7, 'octagon')</a:t>
              </a:r>
              <a:endPara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差分</a:t>
              </a:r>
              <a:endPara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dyn_threshold (ImageOpening, ImageClosing, RegionDynThresh,10, 'not_equal')</a:t>
              </a:r>
              <a:endPara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要求：背景图像相对稳定</a:t>
              </a:r>
              <a:endPara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982027" y="2712408"/>
              <a:ext cx="4387215" cy="645175"/>
            </a:xfrm>
            <a:prstGeom prst="rect">
              <a:avLst/>
            </a:prstGeom>
            <a:solidFill>
              <a:srgbClr val="2259A2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步骤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 descr="G:\desktop\河海答辩模板\素材\资源 2.png资源 2"/>
          <p:cNvPicPr>
            <a:picLocks noChangeAspect="1"/>
          </p:cNvPicPr>
          <p:nvPr/>
        </p:nvPicPr>
        <p:blipFill>
          <a:blip r:embed="rId1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820" y="4017010"/>
            <a:ext cx="3552190" cy="25158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820" y="1324610"/>
            <a:ext cx="3640455" cy="2600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/>
        </p:nvSpPr>
        <p:spPr>
          <a:xfrm rot="5400000">
            <a:off x="975360" y="-97536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直角三角形 8"/>
          <p:cNvSpPr/>
          <p:nvPr/>
        </p:nvSpPr>
        <p:spPr>
          <a:xfrm rot="5400000" flipH="1" flipV="1">
            <a:off x="7787642" y="2453640"/>
            <a:ext cx="3429000" cy="537972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392430" y="40154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84000" y="4234376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84000" y="2623943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2045025" y="2488758"/>
            <a:ext cx="8101951" cy="1785104"/>
            <a:chOff x="2508242" y="2488758"/>
            <a:chExt cx="8101951" cy="1785104"/>
          </a:xfrm>
        </p:grpSpPr>
        <p:sp>
          <p:nvSpPr>
            <p:cNvPr id="12" name="文本框 11"/>
            <p:cNvSpPr txBox="1"/>
            <p:nvPr/>
          </p:nvSpPr>
          <p:spPr>
            <a:xfrm>
              <a:off x="4521540" y="2752051"/>
              <a:ext cx="6088653" cy="1322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600" dirty="0"/>
                <a:t>训练学习方法</a:t>
              </a:r>
              <a:endParaRPr lang="zh-CN" altLang="en-US" sz="6600" dirty="0"/>
            </a:p>
            <a:p>
              <a:endParaRPr lang="en-US" altLang="zh-CN" sz="14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508242" y="2488758"/>
              <a:ext cx="201184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0" dirty="0"/>
                <a:t>03.</a:t>
              </a:r>
              <a:endParaRPr lang="zh-CN" altLang="en-US" sz="11000" dirty="0"/>
            </a:p>
          </p:txBody>
        </p:sp>
      </p:grpSp>
      <p:sp>
        <p:nvSpPr>
          <p:cNvPr id="18" name="矩形 17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14"/>
          <p:cNvSpPr/>
          <p:nvPr/>
        </p:nvSpPr>
        <p:spPr>
          <a:xfrm>
            <a:off x="5541570" y="1373000"/>
            <a:ext cx="1108861" cy="1081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47" y="17951"/>
                </a:moveTo>
                <a:cubicBezTo>
                  <a:pt x="13358" y="17951"/>
                  <a:pt x="13358" y="17951"/>
                  <a:pt x="13358" y="17951"/>
                </a:cubicBezTo>
                <a:cubicBezTo>
                  <a:pt x="13358" y="19119"/>
                  <a:pt x="13358" y="19119"/>
                  <a:pt x="13358" y="19119"/>
                </a:cubicBezTo>
                <a:cubicBezTo>
                  <a:pt x="18047" y="19119"/>
                  <a:pt x="18047" y="19119"/>
                  <a:pt x="18047" y="19119"/>
                </a:cubicBezTo>
                <a:lnTo>
                  <a:pt x="18047" y="17951"/>
                </a:lnTo>
                <a:close/>
                <a:moveTo>
                  <a:pt x="19895" y="4670"/>
                </a:moveTo>
                <a:cubicBezTo>
                  <a:pt x="16911" y="4670"/>
                  <a:pt x="16911" y="4670"/>
                  <a:pt x="16911" y="4670"/>
                </a:cubicBezTo>
                <a:cubicBezTo>
                  <a:pt x="10516" y="0"/>
                  <a:pt x="10516" y="0"/>
                  <a:pt x="10516" y="0"/>
                </a:cubicBezTo>
                <a:cubicBezTo>
                  <a:pt x="4121" y="4670"/>
                  <a:pt x="4121" y="4670"/>
                  <a:pt x="4121" y="4670"/>
                </a:cubicBezTo>
                <a:cubicBezTo>
                  <a:pt x="1705" y="4670"/>
                  <a:pt x="1705" y="4670"/>
                  <a:pt x="1705" y="4670"/>
                </a:cubicBezTo>
                <a:cubicBezTo>
                  <a:pt x="711" y="4670"/>
                  <a:pt x="0" y="5546"/>
                  <a:pt x="0" y="6568"/>
                </a:cubicBezTo>
                <a:cubicBezTo>
                  <a:pt x="0" y="19703"/>
                  <a:pt x="0" y="19703"/>
                  <a:pt x="0" y="19703"/>
                </a:cubicBezTo>
                <a:cubicBezTo>
                  <a:pt x="0" y="20724"/>
                  <a:pt x="711" y="21600"/>
                  <a:pt x="1705" y="21600"/>
                </a:cubicBezTo>
                <a:cubicBezTo>
                  <a:pt x="19895" y="21600"/>
                  <a:pt x="19895" y="21600"/>
                  <a:pt x="19895" y="21600"/>
                </a:cubicBezTo>
                <a:cubicBezTo>
                  <a:pt x="20889" y="21600"/>
                  <a:pt x="21600" y="20724"/>
                  <a:pt x="21600" y="19703"/>
                </a:cubicBezTo>
                <a:cubicBezTo>
                  <a:pt x="21600" y="6568"/>
                  <a:pt x="21600" y="6568"/>
                  <a:pt x="21600" y="6568"/>
                </a:cubicBezTo>
                <a:cubicBezTo>
                  <a:pt x="21600" y="5546"/>
                  <a:pt x="20889" y="4670"/>
                  <a:pt x="19895" y="4670"/>
                </a:cubicBezTo>
                <a:close/>
                <a:moveTo>
                  <a:pt x="10516" y="876"/>
                </a:moveTo>
                <a:cubicBezTo>
                  <a:pt x="15774" y="4670"/>
                  <a:pt x="15774" y="4670"/>
                  <a:pt x="15774" y="4670"/>
                </a:cubicBezTo>
                <a:cubicBezTo>
                  <a:pt x="5258" y="4670"/>
                  <a:pt x="5258" y="4670"/>
                  <a:pt x="5258" y="4670"/>
                </a:cubicBezTo>
                <a:lnTo>
                  <a:pt x="10516" y="876"/>
                </a:lnTo>
                <a:close/>
                <a:moveTo>
                  <a:pt x="20463" y="20286"/>
                </a:moveTo>
                <a:cubicBezTo>
                  <a:pt x="1137" y="20286"/>
                  <a:pt x="1137" y="20286"/>
                  <a:pt x="1137" y="20286"/>
                </a:cubicBezTo>
                <a:cubicBezTo>
                  <a:pt x="1137" y="5984"/>
                  <a:pt x="1137" y="5984"/>
                  <a:pt x="1137" y="5984"/>
                </a:cubicBezTo>
                <a:cubicBezTo>
                  <a:pt x="20463" y="5984"/>
                  <a:pt x="20463" y="5984"/>
                  <a:pt x="20463" y="5984"/>
                </a:cubicBezTo>
                <a:lnTo>
                  <a:pt x="20463" y="20286"/>
                </a:lnTo>
                <a:close/>
              </a:path>
            </a:pathLst>
          </a:custGeom>
          <a:solidFill>
            <a:srgbClr val="0070C0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pic>
        <p:nvPicPr>
          <p:cNvPr id="6" name="图片 5" descr="资源 4"/>
          <p:cNvPicPr>
            <a:picLocks noChangeAspect="1"/>
          </p:cNvPicPr>
          <p:nvPr/>
        </p:nvPicPr>
        <p:blipFill>
          <a:blip r:embed="rId1"/>
          <a:srcRect r="42829"/>
          <a:stretch>
            <a:fillRect/>
          </a:stretch>
        </p:blipFill>
        <p:spPr>
          <a:xfrm>
            <a:off x="917575" y="720090"/>
            <a:ext cx="2037715" cy="633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17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6953067" y="1727805"/>
            <a:ext cx="4819197" cy="2767360"/>
            <a:chOff x="4982027" y="2696533"/>
            <a:chExt cx="4819197" cy="2767360"/>
          </a:xfrm>
        </p:grpSpPr>
        <p:sp>
          <p:nvSpPr>
            <p:cNvPr id="9" name="文本框 8"/>
            <p:cNvSpPr txBox="1"/>
            <p:nvPr/>
          </p:nvSpPr>
          <p:spPr>
            <a:xfrm>
              <a:off x="4982027" y="3156938"/>
              <a:ext cx="4819197" cy="23069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创建模型</a:t>
              </a:r>
              <a:endPara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训练模型</a:t>
              </a:r>
              <a:endPara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抠图</a:t>
              </a:r>
              <a:endPara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检测</a:t>
              </a:r>
              <a:endPara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982027" y="2696533"/>
              <a:ext cx="3679825" cy="645160"/>
            </a:xfrm>
            <a:prstGeom prst="rect">
              <a:avLst/>
            </a:prstGeom>
            <a:solidFill>
              <a:srgbClr val="2259A2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大致步骤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 descr="G:\desktop\河海答辩模板\素材\资源 2.png资源 2"/>
          <p:cNvPicPr>
            <a:picLocks noChangeAspect="1"/>
          </p:cNvPicPr>
          <p:nvPr/>
        </p:nvPicPr>
        <p:blipFill>
          <a:blip r:embed="rId1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170" y="2936240"/>
            <a:ext cx="3514725" cy="12001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170" y="4622165"/>
            <a:ext cx="3581400" cy="13239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510" y="1252855"/>
            <a:ext cx="3355340" cy="1299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REFSHAPE" val="632179356"/>
  <p:tag name="KSO_WM_UNIT_PLACING_PICTURE_USER_VIEWPORT" val="{&quot;height&quot;:4785,&quot;width&quot;:4200}"/>
</p:tagLst>
</file>

<file path=ppt/theme/theme1.xml><?xml version="1.0" encoding="utf-8"?>
<a:theme xmlns:a="http://schemas.openxmlformats.org/drawingml/2006/main" name="河海大学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150000"/>
          </a:lnSpc>
          <a:defRPr sz="14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2416</Words>
  <Application>WPS 演示</Application>
  <PresentationFormat>宽屏</PresentationFormat>
  <Paragraphs>152</Paragraphs>
  <Slides>16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Calibri</vt:lpstr>
      <vt:lpstr>等线</vt:lpstr>
      <vt:lpstr>Arial Unicode MS</vt:lpstr>
      <vt:lpstr>Calibri Light</vt:lpstr>
      <vt:lpstr>等线 Light</vt:lpstr>
      <vt:lpstr>河海大学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pengzhai</cp:lastModifiedBy>
  <cp:revision>68</cp:revision>
  <dcterms:created xsi:type="dcterms:W3CDTF">2017-08-18T03:02:00Z</dcterms:created>
  <dcterms:modified xsi:type="dcterms:W3CDTF">2020-06-16T09:05:08Z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